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87" r:id="rId2"/>
    <p:sldId id="3388" r:id="rId3"/>
    <p:sldId id="3390" r:id="rId4"/>
    <p:sldId id="3412" r:id="rId5"/>
    <p:sldId id="3414" r:id="rId6"/>
    <p:sldId id="901" r:id="rId7"/>
    <p:sldId id="899" r:id="rId8"/>
    <p:sldId id="3413" r:id="rId9"/>
    <p:sldId id="3416" r:id="rId10"/>
    <p:sldId id="3415" r:id="rId11"/>
  </p:sldIdLst>
  <p:sldSz cx="12192000" cy="6858000"/>
  <p:notesSz cx="6888163" cy="100203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ณัฐพันธุ์ ศรีวนิช" initials="ณศ" lastIdx="7" clrIdx="0">
    <p:extLst>
      <p:ext uri="{19B8F6BF-5375-455C-9EA6-DF929625EA0E}">
        <p15:presenceInfo xmlns:p15="http://schemas.microsoft.com/office/powerpoint/2012/main" userId="b56bd875a80dc3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6600"/>
    <a:srgbClr val="66FFCC"/>
    <a:srgbClr val="FB8875"/>
    <a:srgbClr val="D2FEFA"/>
    <a:srgbClr val="0000FF"/>
    <a:srgbClr val="FDC9FB"/>
    <a:srgbClr val="FFCCFF"/>
    <a:srgbClr val="FF33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สไตล์สีปานกลาง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1" autoAdjust="0"/>
    <p:restoredTop sz="93883" autoAdjust="0"/>
  </p:normalViewPr>
  <p:slideViewPr>
    <p:cSldViewPr snapToGrid="0">
      <p:cViewPr varScale="1">
        <p:scale>
          <a:sx n="62" d="100"/>
          <a:sy n="62" d="100"/>
        </p:scale>
        <p:origin x="5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AF-412E-81AE-3CB8C297048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AF-412E-81AE-3CB8C2970486}"/>
              </c:ext>
            </c:extLst>
          </c:dPt>
          <c:dPt>
            <c:idx val="2"/>
            <c:bubble3D val="0"/>
            <c:explosion val="1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AF-412E-81AE-3CB8C297048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AF-412E-81AE-3CB8C297048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AF-412E-81AE-3CB8C2970486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AF-412E-81AE-3CB8C2970486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AF-412E-81AE-3CB8C2970486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AF-412E-81AE-3CB8C2970486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AF-412E-81AE-3CB8C2970486}"/>
              </c:ext>
            </c:extLst>
          </c:dPt>
          <c:dPt>
            <c:idx val="9"/>
            <c:bubble3D val="0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AF-412E-81AE-3CB8C2970486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7AF-412E-81AE-3CB8C2970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AF-412E-81AE-3CB8C297048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AF-412E-81AE-3CB8C2970486}"/>
              </c:ext>
            </c:extLst>
          </c:dPt>
          <c:dPt>
            <c:idx val="2"/>
            <c:bubble3D val="0"/>
            <c:explosion val="1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AF-412E-81AE-3CB8C297048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AF-412E-81AE-3CB8C297048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AF-412E-81AE-3CB8C2970486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AF-412E-81AE-3CB8C2970486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AF-412E-81AE-3CB8C2970486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AF-412E-81AE-3CB8C2970486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AF-412E-81AE-3CB8C2970486}"/>
              </c:ext>
            </c:extLst>
          </c:dPt>
          <c:dPt>
            <c:idx val="9"/>
            <c:bubble3D val="0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AF-412E-81AE-3CB8C2970486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7AF-412E-81AE-3CB8C2970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9F-4C52-AE35-973C738977F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9F-4C52-AE35-973C738977F0}"/>
              </c:ext>
            </c:extLst>
          </c:dPt>
          <c:dPt>
            <c:idx val="2"/>
            <c:bubble3D val="0"/>
            <c:explosion val="1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9F-4C52-AE35-973C738977F0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9F-4C52-AE35-973C738977F0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E9F-4C52-AE35-973C738977F0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E9F-4C52-AE35-973C738977F0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E9F-4C52-AE35-973C738977F0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E9F-4C52-AE35-973C738977F0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E9F-4C52-AE35-973C738977F0}"/>
              </c:ext>
            </c:extLst>
          </c:dPt>
          <c:dPt>
            <c:idx val="9"/>
            <c:bubble3D val="0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E9F-4C52-AE35-973C738977F0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E9F-4C52-AE35-973C73897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84871" cy="502755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702" y="4"/>
            <a:ext cx="2984871" cy="502755"/>
          </a:xfrm>
          <a:prstGeom prst="rect">
            <a:avLst/>
          </a:prstGeom>
        </p:spPr>
        <p:txBody>
          <a:bodyPr vert="horz" lIns="96580" tIns="48290" rIns="96580" bIns="48290" rtlCol="0"/>
          <a:lstStyle>
            <a:lvl1pPr algn="r">
              <a:defRPr sz="1300"/>
            </a:lvl1pPr>
          </a:lstStyle>
          <a:p>
            <a:fld id="{F626A20B-9EF4-45EF-8985-8FCC2E9D8E8C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0" tIns="48290" rIns="96580" bIns="4829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822273"/>
            <a:ext cx="5510530" cy="3945493"/>
          </a:xfrm>
          <a:prstGeom prst="rect">
            <a:avLst/>
          </a:prstGeom>
        </p:spPr>
        <p:txBody>
          <a:bodyPr vert="horz" lIns="96580" tIns="48290" rIns="96580" bIns="4829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4" y="9517547"/>
            <a:ext cx="2984871" cy="502754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702" y="9517547"/>
            <a:ext cx="2984871" cy="502754"/>
          </a:xfrm>
          <a:prstGeom prst="rect">
            <a:avLst/>
          </a:prstGeom>
        </p:spPr>
        <p:txBody>
          <a:bodyPr vert="horz" lIns="96580" tIns="48290" rIns="96580" bIns="48290" rtlCol="0" anchor="b"/>
          <a:lstStyle>
            <a:lvl1pPr algn="r">
              <a:defRPr sz="1300"/>
            </a:lvl1pPr>
          </a:lstStyle>
          <a:p>
            <a:fld id="{0ED644A6-D3C2-43B1-B47C-39DE45F22B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6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5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3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94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644A6-D3C2-43B1-B47C-39DE45F22B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2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1C2D-BEB3-4122-A952-1822B3560B8C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630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1C2D-BEB3-4122-A952-1822B3560B8C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02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1C2D-BEB3-4122-A952-1822B3560B8C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96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9A0B29-FE3B-4E51-9918-B3FDDDC9A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C048560-5A34-439C-9F09-A4B5227E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D2DC12-1F64-48A2-B759-BAFF0FB6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29F9908-7612-4412-BDD9-E0AE7A11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4C14BD-80F0-4304-96B9-6A6D72A0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36A2A2-C3EE-4FC0-B318-51FA575D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93BA89E-B684-4184-829E-22EB305A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A5F1ED-0836-4387-BFF5-F311104B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B61C3B-C46F-469C-94BD-7D0B1630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81B51C-A91B-4CF6-B91C-441026DC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4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85A5C42-B20D-442E-B17C-7F4EA66E3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2579035-4D8F-437B-B7FD-8EAFB8E2C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4D7627-D52F-49FF-97F1-1EF3691D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B927E4-417A-4C0B-9389-6BC27285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3F80814-82BC-4221-9371-4EB78EC6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4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729067" y="0"/>
            <a:ext cx="8734000" cy="5838800"/>
          </a:xfrm>
          <a:prstGeom prst="rect">
            <a:avLst/>
          </a:prstGeom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83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80CF9F-752A-4C5D-871B-8102ECAA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6BEE85-4567-4BFF-B716-1F691CB7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F391A2F-CD4B-4BDC-8385-9C88CB27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ADDB79E-1D01-434C-90FA-49FEF893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37F1FE-4E2D-4325-BA92-228420A9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8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E238EE-0CC4-4CC9-9A57-3F2AA202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9C0EFCB-0752-4E85-8705-5838DEFEB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4966DCF-B1F9-4501-A427-012434B7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DB51297-BD2A-4C4B-855D-1F91BE2B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2F4C71-84F3-42BF-89E8-84BA55AB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6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AF59A0-61FE-48E7-9717-1564FB6A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5739EB8-49BB-4626-8FC3-A43B191C4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7AC7494-06EC-435E-B330-92CF78B9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DDAABD-8290-494C-974C-17D0B98F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F9F1DB-4774-411D-A0C0-8234B7C6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34FC742-6049-4E55-BF0B-47DC9DAE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6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101561-B2C1-45B9-BA65-9514BAC6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3B48FF-679C-468D-A2CF-8312762E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05FE46E-1854-44A0-BFB4-0D6C654B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B1E1364-94FF-4B60-B05C-66D3C04A6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61F39E7-ED1A-4DA8-97A4-629E3B1B9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E85FF52-51FF-49DF-91B4-71677344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AD4B5CF-C3DC-4B06-B130-F3D96AB1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8210DBD-E6FF-4CAB-82DD-CD02707C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3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223CB3-2271-45D0-B029-A7A87FC8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52DE18D-CE71-4690-B2EF-2E502103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020BBFC-7091-4763-99CE-C7765074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FF5EB4F-6E31-47FE-9807-A39D954B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3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8104149-7E5E-46FB-AF63-275A6FEF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D70790E-9204-4CB2-99B7-AF64E8FD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C703723-E6E8-463E-898B-FCBE7130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31BB7B-4CA0-4114-BFAD-444A7F8D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22DE3F1-438B-460B-B548-485AEEA1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01ED65C-F4E7-4919-BB17-2223C8C0E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AB678D8-DB4E-4E77-838E-7A229374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E41ACE1-8F8B-4A90-8E9C-27146553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57090B1-F4A3-4D44-AB60-83D80A2D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5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B94BAE-848B-43BC-8262-236AC426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A774E3C-FD0A-4248-A944-AA254A8BC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F1E442E-375D-4E1D-9515-977BE9063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74BB127-A2E9-491D-A8F9-4A94894A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EFCA46F-A9EC-4263-898E-2BDDCD41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C0DAC38-F192-42A1-A91A-8D370E3D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0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AF44F02-A464-445F-BCF5-52EFC53B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8B9EAB-0F17-4147-85DC-1A980A083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76C24B6-A134-492B-BB58-88DE7122A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5992D0-8889-4E1B-AF7F-B0A1C078C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C4B7C7-6C1B-4F10-BA05-25F733244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19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.jp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2.jp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chart" Target="../charts/chart3.xm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xmlns="" id="{B959AA75-F8C4-474A-8955-5C7176DC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" y="1"/>
            <a:ext cx="12192000" cy="6857999"/>
          </a:xfrm>
          <a:prstGeom prst="rect">
            <a:avLst/>
          </a:prstGeom>
        </p:spPr>
      </p:pic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xmlns="" id="{06A0E6E0-3323-49A2-9188-9B195AA640F8}"/>
              </a:ext>
            </a:extLst>
          </p:cNvPr>
          <p:cNvSpPr/>
          <p:nvPr/>
        </p:nvSpPr>
        <p:spPr>
          <a:xfrm>
            <a:off x="513047" y="434115"/>
            <a:ext cx="11000998" cy="5989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5053E3F3-3523-4EEC-A9EB-2E71BF729A45}"/>
              </a:ext>
            </a:extLst>
          </p:cNvPr>
          <p:cNvSpPr/>
          <p:nvPr/>
        </p:nvSpPr>
        <p:spPr>
          <a:xfrm>
            <a:off x="1607022" y="434116"/>
            <a:ext cx="3760197" cy="627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rgbClr val="81AED9"/>
              </a:solidFill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2" name="矩形: 单圆角 31">
            <a:extLst>
              <a:ext uri="{FF2B5EF4-FFF2-40B4-BE49-F238E27FC236}">
                <a16:creationId xmlns:a16="http://schemas.microsoft.com/office/drawing/2014/main" xmlns="" id="{EEC9D22E-0B1F-49BD-B6B7-4FBD7312BBE5}"/>
              </a:ext>
            </a:extLst>
          </p:cNvPr>
          <p:cNvSpPr/>
          <p:nvPr/>
        </p:nvSpPr>
        <p:spPr>
          <a:xfrm>
            <a:off x="928830" y="493136"/>
            <a:ext cx="10334339" cy="794903"/>
          </a:xfrm>
          <a:prstGeom prst="round1Rect">
            <a:avLst/>
          </a:prstGeom>
          <a:solidFill>
            <a:srgbClr val="81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3" name="矩形: 单圆角 32">
            <a:extLst>
              <a:ext uri="{FF2B5EF4-FFF2-40B4-BE49-F238E27FC236}">
                <a16:creationId xmlns:a16="http://schemas.microsoft.com/office/drawing/2014/main" xmlns="" id="{D2DEA3C1-5F2C-4183-8456-D92E6EFAE552}"/>
              </a:ext>
            </a:extLst>
          </p:cNvPr>
          <p:cNvSpPr/>
          <p:nvPr/>
        </p:nvSpPr>
        <p:spPr>
          <a:xfrm>
            <a:off x="1175734" y="713042"/>
            <a:ext cx="10036085" cy="35509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การคมนาคมขนส่งทางบกจังหวัดระยอง </a:t>
            </a:r>
            <a:endParaRPr lang="zh-CN" altLang="en-US" b="1" dirty="0">
              <a:solidFill>
                <a:srgbClr val="0070C0"/>
              </a:solidFill>
              <a:latin typeface="TH SarabunPSK" panose="020B0500040200020003" pitchFamily="34" charset="-34"/>
              <a:ea typeface="字魂36号-正文宋楷" panose="02000000000000000000" pitchFamily="2" charset="-122"/>
              <a:cs typeface="TH SarabunPSK" panose="020B0500040200020003" pitchFamily="34" charset="-34"/>
              <a:sym typeface="字魂36号-正文宋楷" panose="02000000000000000000" pitchFamily="2" charset="-122"/>
            </a:endParaRPr>
          </a:p>
        </p:txBody>
      </p:sp>
      <p:grpSp>
        <p:nvGrpSpPr>
          <p:cNvPr id="90" name="กลุ่ม 89">
            <a:extLst>
              <a:ext uri="{FF2B5EF4-FFF2-40B4-BE49-F238E27FC236}">
                <a16:creationId xmlns:a16="http://schemas.microsoft.com/office/drawing/2014/main" xmlns="" id="{3AE07483-C1BD-4050-B577-D12865DD27A0}"/>
              </a:ext>
            </a:extLst>
          </p:cNvPr>
          <p:cNvGrpSpPr/>
          <p:nvPr/>
        </p:nvGrpSpPr>
        <p:grpSpPr>
          <a:xfrm>
            <a:off x="479670" y="1919658"/>
            <a:ext cx="3657399" cy="4304881"/>
            <a:chOff x="479670" y="1919658"/>
            <a:chExt cx="3657399" cy="4304881"/>
          </a:xfrm>
        </p:grpSpPr>
        <p:graphicFrame>
          <p:nvGraphicFramePr>
            <p:cNvPr id="55" name="Chart 20">
              <a:extLst>
                <a:ext uri="{FF2B5EF4-FFF2-40B4-BE49-F238E27FC236}">
                  <a16:creationId xmlns:a16="http://schemas.microsoft.com/office/drawing/2014/main" xmlns="" id="{9D8308CA-2AC8-4E1C-87D6-F0D3D7ECB3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9513166"/>
                </p:ext>
              </p:extLst>
            </p:nvPr>
          </p:nvGraphicFramePr>
          <p:xfrm>
            <a:off x="479670" y="1919658"/>
            <a:ext cx="3657399" cy="3657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3" name="กลุ่ม 62">
              <a:extLst>
                <a:ext uri="{FF2B5EF4-FFF2-40B4-BE49-F238E27FC236}">
                  <a16:creationId xmlns:a16="http://schemas.microsoft.com/office/drawing/2014/main" xmlns="" id="{0E6F619A-3A28-4CEC-9C4E-75CEFE1F0E63}"/>
                </a:ext>
              </a:extLst>
            </p:cNvPr>
            <p:cNvGrpSpPr/>
            <p:nvPr/>
          </p:nvGrpSpPr>
          <p:grpSpPr>
            <a:xfrm>
              <a:off x="917869" y="2511067"/>
              <a:ext cx="2851038" cy="3713472"/>
              <a:chOff x="1615060" y="2438335"/>
              <a:chExt cx="2851038" cy="3713472"/>
            </a:xfrm>
          </p:grpSpPr>
          <p:grpSp>
            <p:nvGrpSpPr>
              <p:cNvPr id="56" name="Group 64">
                <a:extLst>
                  <a:ext uri="{FF2B5EF4-FFF2-40B4-BE49-F238E27FC236}">
                    <a16:creationId xmlns:a16="http://schemas.microsoft.com/office/drawing/2014/main" xmlns="" id="{602C204F-B527-44AD-AE8D-88C995D8C0A7}"/>
                  </a:ext>
                </a:extLst>
              </p:cNvPr>
              <p:cNvGrpSpPr/>
              <p:nvPr/>
            </p:nvGrpSpPr>
            <p:grpSpPr>
              <a:xfrm>
                <a:off x="1684107" y="2438335"/>
                <a:ext cx="2753325" cy="2753325"/>
                <a:chOff x="1075693" y="1086256"/>
                <a:chExt cx="1142254" cy="1142254"/>
              </a:xfr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59" name="Freeform 26">
                  <a:extLst>
                    <a:ext uri="{FF2B5EF4-FFF2-40B4-BE49-F238E27FC236}">
                      <a16:creationId xmlns:a16="http://schemas.microsoft.com/office/drawing/2014/main" xmlns="" id="{C208C93B-8E2A-4121-A2D0-92A89BD1E2D6}"/>
                    </a:ext>
                  </a:extLst>
                </p:cNvPr>
                <p:cNvSpPr/>
                <p:nvPr/>
              </p:nvSpPr>
              <p:spPr>
                <a:xfrm>
                  <a:off x="1194068" y="1204631"/>
                  <a:ext cx="905504" cy="905504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827" tIns="243827" rIns="210667" bIns="210667" numCol="1" spcCol="1270" anchor="ctr" anchorCtr="0">
                  <a:noAutofit/>
                </a:bodyPr>
                <a:lstStyle/>
                <a:p>
                  <a:pPr algn="ctr" defTabSz="11852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4800" dirty="0">
                    <a:latin typeface="Montserrat SemiBold" panose="00000700000000000000" pitchFamily="2" charset="0"/>
                    <a:ea typeface="字魂36号-正文宋楷" panose="02000000000000000000" pitchFamily="2" charset="-122"/>
                    <a:sym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25">
                  <a:extLst>
                    <a:ext uri="{FF2B5EF4-FFF2-40B4-BE49-F238E27FC236}">
                      <a16:creationId xmlns:a16="http://schemas.microsoft.com/office/drawing/2014/main" xmlns="" id="{E4B92F6A-2E55-47A8-8625-2032B66F4DB4}"/>
                    </a:ext>
                  </a:extLst>
                </p:cNvPr>
                <p:cNvSpPr/>
                <p:nvPr/>
              </p:nvSpPr>
              <p:spPr>
                <a:xfrm>
                  <a:off x="1075693" y="1086256"/>
                  <a:ext cx="1142254" cy="1142254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827" tIns="243827" rIns="210667" bIns="210667" numCol="1" spcCol="1270" anchor="ctr" anchorCtr="0">
                  <a:noAutofit/>
                </a:bodyPr>
                <a:lstStyle/>
                <a:p>
                  <a:pPr algn="ctr" defTabSz="11852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4800" dirty="0">
                    <a:latin typeface="Montserrat SemiBold" panose="00000700000000000000" pitchFamily="2" charset="0"/>
                    <a:ea typeface="字魂36号-正文宋楷" panose="02000000000000000000" pitchFamily="2" charset="-122"/>
                    <a:sym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62" name="กล่องข้อความ 61">
                <a:extLst>
                  <a:ext uri="{FF2B5EF4-FFF2-40B4-BE49-F238E27FC236}">
                    <a16:creationId xmlns:a16="http://schemas.microsoft.com/office/drawing/2014/main" xmlns="" id="{C982B6AD-CD94-4901-90B7-43F2E06D178A}"/>
                  </a:ext>
                </a:extLst>
              </p:cNvPr>
              <p:cNvSpPr txBox="1"/>
              <p:nvPr/>
            </p:nvSpPr>
            <p:spPr>
              <a:xfrm>
                <a:off x="1615060" y="5259255"/>
                <a:ext cx="2851038" cy="89255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th-TH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เส้นทางสายหลัก</a:t>
                </a:r>
              </a:p>
              <a:p>
                <a:pPr algn="ctr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ถนนในความรับผิดชอบของแขวงทางหลวงระยอง</a:t>
                </a:r>
              </a:p>
            </p:txBody>
          </p:sp>
        </p:grp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xmlns="" id="{D60A9337-158B-48E1-BBD7-726ED4CF381B}"/>
              </a:ext>
            </a:extLst>
          </p:cNvPr>
          <p:cNvGrpSpPr/>
          <p:nvPr/>
        </p:nvGrpSpPr>
        <p:grpSpPr>
          <a:xfrm>
            <a:off x="3717115" y="1347059"/>
            <a:ext cx="1978431" cy="4457067"/>
            <a:chOff x="4776702" y="1446892"/>
            <a:chExt cx="1978431" cy="4457067"/>
          </a:xfrm>
        </p:grpSpPr>
        <p:pic>
          <p:nvPicPr>
            <p:cNvPr id="64" name="รูปภาพ 63">
              <a:extLst>
                <a:ext uri="{FF2B5EF4-FFF2-40B4-BE49-F238E27FC236}">
                  <a16:creationId xmlns:a16="http://schemas.microsoft.com/office/drawing/2014/main" xmlns="" id="{72CEA74A-C7D2-4C29-BE80-E9ECF8FA2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135"/>
            <a:stretch/>
          </p:blipFill>
          <p:spPr>
            <a:xfrm>
              <a:off x="4776702" y="1446892"/>
              <a:ext cx="1677699" cy="1455103"/>
            </a:xfrm>
            <a:prstGeom prst="rect">
              <a:avLst/>
            </a:prstGeom>
          </p:spPr>
        </p:pic>
        <p:pic>
          <p:nvPicPr>
            <p:cNvPr id="66" name="รูปภาพ 65">
              <a:extLst>
                <a:ext uri="{FF2B5EF4-FFF2-40B4-BE49-F238E27FC236}">
                  <a16:creationId xmlns:a16="http://schemas.microsoft.com/office/drawing/2014/main" xmlns="" id="{17D970A4-283C-4B88-BF7A-A5E8CCF60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1250" b="17229"/>
            <a:stretch/>
          </p:blipFill>
          <p:spPr>
            <a:xfrm rot="16200000">
              <a:off x="4746351" y="3895178"/>
              <a:ext cx="3657399" cy="360164"/>
            </a:xfrm>
            <a:prstGeom prst="rect">
              <a:avLst/>
            </a:prstGeom>
          </p:spPr>
        </p:pic>
      </p:grpSp>
      <p:grpSp>
        <p:nvGrpSpPr>
          <p:cNvPr id="71" name="กลุ่ม 70">
            <a:extLst>
              <a:ext uri="{FF2B5EF4-FFF2-40B4-BE49-F238E27FC236}">
                <a16:creationId xmlns:a16="http://schemas.microsoft.com/office/drawing/2014/main" xmlns="" id="{0627980F-81CF-4912-9934-AFBF9C46A6A8}"/>
              </a:ext>
            </a:extLst>
          </p:cNvPr>
          <p:cNvGrpSpPr/>
          <p:nvPr/>
        </p:nvGrpSpPr>
        <p:grpSpPr>
          <a:xfrm>
            <a:off x="5711195" y="2169185"/>
            <a:ext cx="5712561" cy="1082042"/>
            <a:chOff x="5711195" y="2169185"/>
            <a:chExt cx="5712561" cy="1082042"/>
          </a:xfrm>
        </p:grpSpPr>
        <p:sp>
          <p:nvSpPr>
            <p:cNvPr id="67" name="กล่องข้อความ 66">
              <a:extLst>
                <a:ext uri="{FF2B5EF4-FFF2-40B4-BE49-F238E27FC236}">
                  <a16:creationId xmlns:a16="http://schemas.microsoft.com/office/drawing/2014/main" xmlns="" id="{1D21F5B6-44D8-4C5F-B9FC-2A1CF525B20C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92333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ทางหลวงแผ่นดินหมายเลข 3 (สายเก่า ) เป็นเส้นทางจากกรุงเทพฯ - จังหวัดระยอง (จากอำเภอบ้านฉาง – อำเภอแกลง)รวมระยะทางทั้งสิ้น 220 กิโลเมตร </a:t>
              </a:r>
            </a:p>
          </p:txBody>
        </p:sp>
        <p:pic>
          <p:nvPicPr>
            <p:cNvPr id="68" name="รูปภาพ 67">
              <a:extLst>
                <a:ext uri="{FF2B5EF4-FFF2-40B4-BE49-F238E27FC236}">
                  <a16:creationId xmlns:a16="http://schemas.microsoft.com/office/drawing/2014/main" xmlns="" id="{01D9C691-84A2-499E-8EA3-F144619BC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914" t="23417" r="4972" b="18510"/>
            <a:stretch/>
          </p:blipFill>
          <p:spPr>
            <a:xfrm rot="16200000" flipV="1">
              <a:off x="9625360" y="2436351"/>
              <a:ext cx="923328" cy="471251"/>
            </a:xfrm>
            <a:prstGeom prst="rect">
              <a:avLst/>
            </a:prstGeom>
          </p:spPr>
        </p:pic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xmlns="" id="{DC38188D-276A-411C-A048-991E2889608F}"/>
                </a:ext>
              </a:extLst>
            </p:cNvPr>
            <p:cNvSpPr/>
            <p:nvPr/>
          </p:nvSpPr>
          <p:spPr>
            <a:xfrm>
              <a:off x="10341714" y="2169185"/>
              <a:ext cx="1082042" cy="1082042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solidFill>
                <a:srgbClr val="FF660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101.582 </a:t>
              </a:r>
            </a:p>
            <a:p>
              <a:pPr algn="ctr"/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กิโลเมตร</a:t>
              </a:r>
            </a:p>
          </p:txBody>
        </p:sp>
      </p:grpSp>
      <p:grpSp>
        <p:nvGrpSpPr>
          <p:cNvPr id="72" name="กลุ่ม 71">
            <a:extLst>
              <a:ext uri="{FF2B5EF4-FFF2-40B4-BE49-F238E27FC236}">
                <a16:creationId xmlns:a16="http://schemas.microsoft.com/office/drawing/2014/main" xmlns="" id="{11552754-6E31-45D9-AE4C-BEF363340B17}"/>
              </a:ext>
            </a:extLst>
          </p:cNvPr>
          <p:cNvGrpSpPr/>
          <p:nvPr/>
        </p:nvGrpSpPr>
        <p:grpSpPr>
          <a:xfrm>
            <a:off x="5711195" y="4744142"/>
            <a:ext cx="5057020" cy="970580"/>
            <a:chOff x="5711195" y="2170774"/>
            <a:chExt cx="5708149" cy="1095549"/>
          </a:xfrm>
        </p:grpSpPr>
        <p:sp>
          <p:nvSpPr>
            <p:cNvPr id="73" name="กล่องข้อความ 72">
              <a:extLst>
                <a:ext uri="{FF2B5EF4-FFF2-40B4-BE49-F238E27FC236}">
                  <a16:creationId xmlns:a16="http://schemas.microsoft.com/office/drawing/2014/main" xmlns="" id="{F034097E-6E14-47C1-9A03-B8BC43C158F0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104221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ทางหลวงแผ่นดินหมายเลข 36 (บายพาส 36) เป็นเส้นทางจากจังหวัดชลบุรี - จังหวัดระยอง(จากอำเภอ</a:t>
              </a:r>
              <a:r>
                <a:rPr lang="th-TH" b="1" spc="-5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นิคมพัฒนา – อำเภอเมืองระยอง) รวมระยะทาง70 กิโลเมตร</a:t>
              </a:r>
            </a:p>
          </p:txBody>
        </p:sp>
        <p:pic>
          <p:nvPicPr>
            <p:cNvPr id="74" name="รูปภาพ 73">
              <a:extLst>
                <a:ext uri="{FF2B5EF4-FFF2-40B4-BE49-F238E27FC236}">
                  <a16:creationId xmlns:a16="http://schemas.microsoft.com/office/drawing/2014/main" xmlns="" id="{C4E6A647-7CA0-4A9F-86A2-FF53E372A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914" t="23417" r="4972" b="18510"/>
            <a:stretch/>
          </p:blipFill>
          <p:spPr>
            <a:xfrm rot="16200000" flipV="1">
              <a:off x="9562418" y="2499293"/>
              <a:ext cx="1049211" cy="471251"/>
            </a:xfrm>
            <a:prstGeom prst="rect">
              <a:avLst/>
            </a:prstGeom>
          </p:spPr>
        </p:pic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xmlns="" id="{FA21F8DD-6862-4A8E-8574-A251265DEA71}"/>
                </a:ext>
              </a:extLst>
            </p:cNvPr>
            <p:cNvSpPr/>
            <p:nvPr/>
          </p:nvSpPr>
          <p:spPr>
            <a:xfrm>
              <a:off x="10337302" y="2170774"/>
              <a:ext cx="1082042" cy="1082043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solidFill>
                <a:srgbClr val="FF660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35.429 </a:t>
              </a:r>
            </a:p>
            <a:p>
              <a:pPr algn="ctr"/>
              <a:r>
                <a:rPr lang="th-TH" b="1" spc="-9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กิโลเมตร</a:t>
              </a:r>
            </a:p>
          </p:txBody>
        </p:sp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xmlns="" id="{89084E83-D74A-4136-83E3-8EB287A3FC4B}"/>
              </a:ext>
            </a:extLst>
          </p:cNvPr>
          <p:cNvGrpSpPr/>
          <p:nvPr/>
        </p:nvGrpSpPr>
        <p:grpSpPr>
          <a:xfrm>
            <a:off x="5695546" y="3435382"/>
            <a:ext cx="5323041" cy="1013965"/>
            <a:chOff x="5711195" y="2126676"/>
            <a:chExt cx="5722188" cy="1089997"/>
          </a:xfrm>
        </p:grpSpPr>
        <p:sp>
          <p:nvSpPr>
            <p:cNvPr id="77" name="กล่องข้อความ 76">
              <a:extLst>
                <a:ext uri="{FF2B5EF4-FFF2-40B4-BE49-F238E27FC236}">
                  <a16:creationId xmlns:a16="http://schemas.microsoft.com/office/drawing/2014/main" xmlns="" id="{59E1F2AB-84E8-47D4-997B-BCF83622F950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99256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ทางหลวงจังหวัดระยองหมายเลข 344 (สายบ้านบึง-แกลง) จุดเริ่มต้นที่จังหวัดชลบุรี ผ่านอำเภอบ้านบึง-หนองใหญ่</a:t>
              </a:r>
              <a:r>
                <a:rPr lang="th-TH" b="1" spc="-13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-(เข้าอำเภอวังจันทร์ และสิ้นสุดที่อำเภอแกลง) ระยะทาง 100 กิโลเมตร</a:t>
              </a:r>
            </a:p>
          </p:txBody>
        </p:sp>
        <p:pic>
          <p:nvPicPr>
            <p:cNvPr id="78" name="รูปภาพ 77">
              <a:extLst>
                <a:ext uri="{FF2B5EF4-FFF2-40B4-BE49-F238E27FC236}">
                  <a16:creationId xmlns:a16="http://schemas.microsoft.com/office/drawing/2014/main" xmlns="" id="{8947B7B7-DE68-462A-953E-492C58BB0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914" t="23417" r="4972" b="18510"/>
            <a:stretch/>
          </p:blipFill>
          <p:spPr>
            <a:xfrm rot="16200000" flipV="1">
              <a:off x="9590740" y="2470968"/>
              <a:ext cx="992564" cy="471251"/>
            </a:xfrm>
            <a:prstGeom prst="rect">
              <a:avLst/>
            </a:prstGeom>
          </p:spPr>
        </p:pic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xmlns="" id="{DEC802F8-7A1D-4C71-846A-51F24C42A876}"/>
                </a:ext>
              </a:extLst>
            </p:cNvPr>
            <p:cNvSpPr/>
            <p:nvPr/>
          </p:nvSpPr>
          <p:spPr>
            <a:xfrm>
              <a:off x="10351341" y="2126676"/>
              <a:ext cx="1082042" cy="1082042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solidFill>
                <a:srgbClr val="FF660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39.581 </a:t>
              </a:r>
              <a:r>
                <a:rPr lang="th-TH" b="1" spc="-4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กิโลเมตร</a:t>
              </a:r>
            </a:p>
          </p:txBody>
        </p:sp>
      </p:grpSp>
      <p:grpSp>
        <p:nvGrpSpPr>
          <p:cNvPr id="81" name="กลุ่ม 17">
            <a:extLst>
              <a:ext uri="{FF2B5EF4-FFF2-40B4-BE49-F238E27FC236}">
                <a16:creationId xmlns:a16="http://schemas.microsoft.com/office/drawing/2014/main" xmlns="" id="{82C0AB7B-A9DC-463A-A141-7DBCB1227805}"/>
              </a:ext>
            </a:extLst>
          </p:cNvPr>
          <p:cNvGrpSpPr>
            <a:grpSpLocks/>
          </p:cNvGrpSpPr>
          <p:nvPr/>
        </p:nvGrpSpPr>
        <p:grpSpPr bwMode="auto">
          <a:xfrm>
            <a:off x="513047" y="6119968"/>
            <a:ext cx="11021382" cy="338138"/>
            <a:chOff x="896576" y="6516662"/>
            <a:chExt cx="9589209" cy="338554"/>
          </a:xfrm>
        </p:grpSpPr>
        <p:sp>
          <p:nvSpPr>
            <p:cNvPr id="82" name="กล่องข้อความ 13">
              <a:extLst>
                <a:ext uri="{FF2B5EF4-FFF2-40B4-BE49-F238E27FC236}">
                  <a16:creationId xmlns:a16="http://schemas.microsoft.com/office/drawing/2014/main" xmlns="" id="{B272CBE0-6BA0-45EC-87CA-1B940E60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833" y="6516662"/>
              <a:ext cx="3225952" cy="3385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h-TH" altLang="th-TH" sz="1600" dirty="0">
                  <a:solidFill>
                    <a:schemeClr val="bg1"/>
                  </a:solidFill>
                  <a:cs typeface="Angsana New" panose="02020603050405020304" pitchFamily="18" charset="-34"/>
                </a:rPr>
                <a:t>ข้อมูลโดย : ศูนย์อำนวยการความปลอดภัยทางถนนจังหวัดระยอง</a:t>
              </a:r>
            </a:p>
          </p:txBody>
        </p:sp>
        <p:cxnSp>
          <p:nvCxnSpPr>
            <p:cNvPr id="83" name="ตัวเชื่อมต่อตรง 82">
              <a:extLst>
                <a:ext uri="{FF2B5EF4-FFF2-40B4-BE49-F238E27FC236}">
                  <a16:creationId xmlns:a16="http://schemas.microsoft.com/office/drawing/2014/main" xmlns="" id="{CAB9CF5D-3B61-486D-89EE-E75D3FBC01F7}"/>
                </a:ext>
              </a:extLst>
            </p:cNvPr>
            <p:cNvCxnSpPr>
              <a:cxnSpLocks/>
            </p:cNvCxnSpPr>
            <p:nvPr/>
          </p:nvCxnSpPr>
          <p:spPr>
            <a:xfrm>
              <a:off x="896576" y="6742410"/>
              <a:ext cx="636325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xmlns="" id="{A037ECA3-6421-4EA6-B525-C50A854741AD}"/>
              </a:ext>
            </a:extLst>
          </p:cNvPr>
          <p:cNvSpPr txBox="1"/>
          <p:nvPr/>
        </p:nvSpPr>
        <p:spPr>
          <a:xfrm>
            <a:off x="9825251" y="1327452"/>
            <a:ext cx="1006565" cy="830997"/>
          </a:xfrm>
          <a:prstGeom prst="rect">
            <a:avLst/>
          </a:prstGeom>
          <a:noFill/>
          <a:ln>
            <a:solidFill>
              <a:srgbClr val="FF66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ระยะทาง</a:t>
            </a:r>
          </a:p>
          <a:p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</a:t>
            </a:r>
          </a:p>
          <a:p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จังหวัดระยอง </a:t>
            </a:r>
          </a:p>
        </p:txBody>
      </p:sp>
      <p:cxnSp>
        <p:nvCxnSpPr>
          <p:cNvPr id="89" name="ตัวเชื่อมต่อตรง 88">
            <a:extLst>
              <a:ext uri="{FF2B5EF4-FFF2-40B4-BE49-F238E27FC236}">
                <a16:creationId xmlns:a16="http://schemas.microsoft.com/office/drawing/2014/main" xmlns="" id="{3CF9AE99-4CF4-4024-8135-4CC4293C330A}"/>
              </a:ext>
            </a:extLst>
          </p:cNvPr>
          <p:cNvCxnSpPr>
            <a:endCxn id="75" idx="2"/>
          </p:cNvCxnSpPr>
          <p:nvPr/>
        </p:nvCxnSpPr>
        <p:spPr>
          <a:xfrm flipH="1">
            <a:off x="9809602" y="2162767"/>
            <a:ext cx="15650" cy="3060681"/>
          </a:xfrm>
          <a:prstGeom prst="line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กลุ่ม 121"/>
          <p:cNvGrpSpPr/>
          <p:nvPr/>
        </p:nvGrpSpPr>
        <p:grpSpPr>
          <a:xfrm>
            <a:off x="1210470" y="699580"/>
            <a:ext cx="9771061" cy="94733"/>
            <a:chOff x="1" y="1045337"/>
            <a:chExt cx="13679486" cy="13262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" y="1045337"/>
              <a:ext cx="7079274" cy="127601"/>
              <a:chOff x="-1273" y="6102117"/>
              <a:chExt cx="12192000" cy="751216"/>
            </a:xfrm>
          </p:grpSpPr>
          <p:sp>
            <p:nvSpPr>
              <p:cNvPr id="9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0" name="직선 연결선 5"/>
              <p:cNvCxnSpPr>
                <a:stCxn id="9" idx="1"/>
                <a:endCxn id="9" idx="3"/>
              </p:cNvCxnSpPr>
              <p:nvPr/>
            </p:nvCxnSpPr>
            <p:spPr>
              <a:xfrm>
                <a:off x="-1273" y="6477728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  <p:grpSp>
          <p:nvGrpSpPr>
            <p:cNvPr id="119" name="กลุ่ม 118"/>
            <p:cNvGrpSpPr/>
            <p:nvPr/>
          </p:nvGrpSpPr>
          <p:grpSpPr>
            <a:xfrm>
              <a:off x="6600213" y="1050362"/>
              <a:ext cx="7079274" cy="127601"/>
              <a:chOff x="-1273" y="6102117"/>
              <a:chExt cx="12192000" cy="751216"/>
            </a:xfrm>
          </p:grpSpPr>
          <p:sp>
            <p:nvSpPr>
              <p:cNvPr id="120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21" name="직선 연결선 5"/>
              <p:cNvCxnSpPr>
                <a:stCxn id="120" idx="1"/>
                <a:endCxn id="120" idx="3"/>
              </p:cNvCxnSpPr>
              <p:nvPr/>
            </p:nvCxnSpPr>
            <p:spPr>
              <a:xfrm>
                <a:off x="-1273" y="6477725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</p:grpSp>
      <p:graphicFrame>
        <p:nvGraphicFramePr>
          <p:cNvPr id="313" name="ตาราง 312"/>
          <p:cNvGraphicFramePr>
            <a:graphicFrameLocks noGrp="1"/>
          </p:cNvGraphicFramePr>
          <p:nvPr/>
        </p:nvGraphicFramePr>
        <p:xfrm>
          <a:off x="4549600" y="2687731"/>
          <a:ext cx="3131843" cy="21646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7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179"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ช่วงเวลา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ถนนที่เกิดเหตุ (ร้อยละ)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1B5AC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ทล.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ทช.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00.01 - 03.00</a:t>
                      </a:r>
                      <a:endParaRPr lang="en-US" sz="1000" b="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03.01 - 06.00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06.01 - 09.00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09.01 - 12.00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12.01 - 15.00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15.01 - 18.00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18.01 - 21.00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21.01 - 24.00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th-TH" sz="1000" b="1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000" b="1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270210" y="781393"/>
          <a:ext cx="4891575" cy="16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8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4 ม.ค. 66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สะสม 4 วัน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1" kern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อุบัติเหตุ</a:t>
                      </a: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(ครั้ง)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บาดเจ็บ (คน)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เสียชีวิต (ราย)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220217" y="2721505"/>
          <a:ext cx="3290341" cy="21565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4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254">
                <a:tc gridSpan="5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ยานพาหนะ  (จำนวน)</a:t>
                      </a:r>
                    </a:p>
                  </a:txBody>
                  <a:tcPr marL="65314" marR="65314" marT="32657" marB="3265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altLang="th-TH" sz="17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จักรยานยนต์</a:t>
                      </a:r>
                      <a:endParaRPr lang="th-TH" alt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</a:t>
                      </a:r>
                      <a:r>
                        <a:rPr lang="th-TH" sz="1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8 .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600" b="1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90000"/>
                        </a:lnSpc>
                      </a:pPr>
                      <a:endParaRPr lang="th-TH" sz="1400" b="1" kern="700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329">
                <a:tc gridSpan="5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th-TH" sz="1000" spc="-40" baseline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*ยานพาหนะอื่นๆ (เช่น .............................ฯลฯ) จำนวน.....คัน ร้อยละ.....</a:t>
                      </a:r>
                    </a:p>
                  </a:txBody>
                  <a:tcPr marL="65314" marR="65314" marT="32657" marB="3265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6204294" y="788272"/>
          <a:ext cx="4710921" cy="17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323">
                <a:tc>
                  <a:txBody>
                    <a:bodyPr/>
                    <a:lstStyle/>
                    <a:p>
                      <a:endParaRPr lang="th-TH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การเสียชีวิต</a:t>
                      </a:r>
                    </a:p>
                  </a:txBody>
                  <a:tcPr marL="65314" marR="65314" marT="32657" marB="32657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3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ตัดหน้ากระชั้นชิด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ขับรถเร็ว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 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207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ทัศนวิสัยไม่ดี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ๆ (ขับรถย้อนศร)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</a:t>
                      </a:r>
                      <a:r>
                        <a:rPr lang="th-TH" sz="1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ๆ (หลับใน)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565">
                <a:tc gridSpan="5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 </a:t>
                      </a:r>
                      <a:r>
                        <a:rPr lang="en-US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1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 1 ครั้ง อาจมีสาเหตุมากกว่า 1 สาเหตุ </a:t>
                      </a:r>
                    </a:p>
                  </a:txBody>
                  <a:tcPr marL="65314" marR="65314" marT="32657" marB="3265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3" name="กลุ่ม 22"/>
          <p:cNvGrpSpPr/>
          <p:nvPr/>
        </p:nvGrpSpPr>
        <p:grpSpPr>
          <a:xfrm>
            <a:off x="1181384" y="-6385"/>
            <a:ext cx="9369874" cy="804946"/>
            <a:chOff x="675765" y="-57067"/>
            <a:chExt cx="11795960" cy="1126924"/>
          </a:xfrm>
        </p:grpSpPr>
        <p:sp>
          <p:nvSpPr>
            <p:cNvPr id="25" name="กล่องข้อความ 3"/>
            <p:cNvSpPr txBox="1"/>
            <p:nvPr/>
          </p:nvSpPr>
          <p:spPr>
            <a:xfrm>
              <a:off x="675765" y="-57067"/>
              <a:ext cx="11795960" cy="6217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สถิติอุบัติเหตุทางถนนช่วงควบคุมเข้มข้นเทศกาลปีใหม่ 2566  (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+mn-ea"/>
                </a:rPr>
                <a:t>ระหว่างวันที่ 29 ธันวาคม 2565 – 4 มกราคม 2566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4506723" y="286084"/>
              <a:ext cx="4300889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rgbClr val="00206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สำนักงานป้องกันและบรรเทาสาธารณภัยจังหวัดระยอง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5112713" y="571285"/>
              <a:ext cx="2557285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ประจำวันที่ 4  มกราคม  2566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/>
        </p:nvGraphicFramePr>
        <p:xfrm>
          <a:off x="1220218" y="4927359"/>
          <a:ext cx="2120847" cy="18774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992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7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9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       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0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68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21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514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80240" y="4908080"/>
          <a:ext cx="2127217" cy="18701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8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ผู้บาดเจ็บสูงสุด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39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8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5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530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/>
        </p:nvGraphicFramePr>
        <p:xfrm>
          <a:off x="5532241" y="4886599"/>
          <a:ext cx="2156797" cy="19131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ผู้เสียชีวิตสูงสุด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4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62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382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" name="กล่องข้อความ 33"/>
          <p:cNvSpPr txBox="1"/>
          <p:nvPr/>
        </p:nvSpPr>
        <p:spPr>
          <a:xfrm>
            <a:off x="8207952" y="499625"/>
            <a:ext cx="2676092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 ณ วันที่ 5 มกราคม 2566 เวลา 00.00 น.</a:t>
            </a:r>
          </a:p>
        </p:txBody>
      </p:sp>
      <p:graphicFrame>
        <p:nvGraphicFramePr>
          <p:cNvPr id="24" name="ตาราง 5"/>
          <p:cNvGraphicFramePr>
            <a:graphicFrameLocks noGrp="1"/>
          </p:cNvGraphicFramePr>
          <p:nvPr/>
        </p:nvGraphicFramePr>
        <p:xfrm>
          <a:off x="7776567" y="2542977"/>
          <a:ext cx="3138646" cy="4318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4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4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บริเวณจุดเกิดเหตุ</a:t>
                      </a:r>
                    </a:p>
                  </a:txBody>
                  <a:tcPr marL="65314" marR="65314" marT="32657" marB="3265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65314" marR="65314" marT="32657" marB="326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5314" marR="65314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ทางโค้งปกติ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ทางโค้งหักศอก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ทางแยก </a:t>
                      </a:r>
                      <a:r>
                        <a:rPr lang="th-TH" sz="11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(สีแยกไฟแดง)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จุดกลับรถ (ทางลอด)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ทางรถจักรยานยนต์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ทางคนเดินเท้า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ทางม้าลาย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วงเวียน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ทางขึ้นเขา/ลาดชัน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ทางขึ้นเนิน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สะพาน/เชิงสะพาน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5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(ถูกกฎหมาย) </a:t>
                      </a:r>
                      <a:endParaRPr lang="th-TH" sz="1100" spc="-5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4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(ทางลักผ่าน) </a:t>
                      </a:r>
                      <a:endParaRPr lang="th-TH" sz="1100" spc="-4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มีการเปลี่ยนช่องจราจร </a:t>
                      </a:r>
                      <a:endParaRPr lang="th-TH" sz="11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ทางตรงมีทางแยกเข้าถนน</a:t>
                      </a:r>
                      <a:r>
                        <a:rPr lang="th-TH" sz="110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สายรอง(ซอย)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E9AC9F6E-4FC0-8E81-72EE-1578C115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021C6522-659F-25C8-F981-8E99F658EBD7}"/>
              </a:ext>
            </a:extLst>
          </p:cNvPr>
          <p:cNvSpPr/>
          <p:nvPr/>
        </p:nvSpPr>
        <p:spPr>
          <a:xfrm>
            <a:off x="0" y="1971400"/>
            <a:ext cx="12192000" cy="2795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DC83BD-D5D3-F5EB-BF68-797EF5BE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762"/>
            <a:ext cx="12192000" cy="699697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9A724749-0394-E209-BB39-4A51AABE6D93}"/>
              </a:ext>
            </a:extLst>
          </p:cNvPr>
          <p:cNvSpPr txBox="1"/>
          <p:nvPr/>
        </p:nvSpPr>
        <p:spPr>
          <a:xfrm>
            <a:off x="2777364" y="161647"/>
            <a:ext cx="617791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จำนวนผู้ถูกดำเนินคดีตามมาตรการ ๑๐ รสขม ปี 2566 กับปี 2565 </a:t>
            </a:r>
            <a:endParaRPr lang="th-TH" sz="2800" b="1" dirty="0"/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xmlns="" id="{4053D726-AE93-D3BD-80F3-5BF21F0D2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00342"/>
              </p:ext>
            </p:extLst>
          </p:nvPr>
        </p:nvGraphicFramePr>
        <p:xfrm>
          <a:off x="605642" y="977667"/>
          <a:ext cx="10984675" cy="497769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01912">
                  <a:extLst>
                    <a:ext uri="{9D8B030D-6E8A-4147-A177-3AD203B41FA5}">
                      <a16:colId xmlns:a16="http://schemas.microsoft.com/office/drawing/2014/main" xmlns="" val="2374652882"/>
                    </a:ext>
                  </a:extLst>
                </a:gridCol>
                <a:gridCol w="2497276">
                  <a:extLst>
                    <a:ext uri="{9D8B030D-6E8A-4147-A177-3AD203B41FA5}">
                      <a16:colId xmlns:a16="http://schemas.microsoft.com/office/drawing/2014/main" xmlns="" val="889700929"/>
                    </a:ext>
                  </a:extLst>
                </a:gridCol>
                <a:gridCol w="1599717">
                  <a:extLst>
                    <a:ext uri="{9D8B030D-6E8A-4147-A177-3AD203B41FA5}">
                      <a16:colId xmlns:a16="http://schemas.microsoft.com/office/drawing/2014/main" xmlns="" val="22834936"/>
                    </a:ext>
                  </a:extLst>
                </a:gridCol>
                <a:gridCol w="2845876">
                  <a:extLst>
                    <a:ext uri="{9D8B030D-6E8A-4147-A177-3AD203B41FA5}">
                      <a16:colId xmlns:a16="http://schemas.microsoft.com/office/drawing/2014/main" xmlns="" val="3242843756"/>
                    </a:ext>
                  </a:extLst>
                </a:gridCol>
                <a:gridCol w="1606295">
                  <a:extLst>
                    <a:ext uri="{9D8B030D-6E8A-4147-A177-3AD203B41FA5}">
                      <a16:colId xmlns:a16="http://schemas.microsoft.com/office/drawing/2014/main" xmlns="" val="237659978"/>
                    </a:ext>
                  </a:extLst>
                </a:gridCol>
                <a:gridCol w="1833599">
                  <a:extLst>
                    <a:ext uri="{9D8B030D-6E8A-4147-A177-3AD203B41FA5}">
                      <a16:colId xmlns:a16="http://schemas.microsoft.com/office/drawing/2014/main" xmlns="" val="3610110076"/>
                    </a:ext>
                  </a:extLst>
                </a:gridCol>
              </a:tblGrid>
              <a:tr h="981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 10 รสขม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– 17 เมษายน 2566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(ยอดสะสม 7 วัน)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 anchor="ctr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ผู้ถูก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ดำเนินคดี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(ราย)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 anchor="ctr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 10 รสขม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– 17 เมษายน 2565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(ยอดสะสม ๗ วัน)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ผู้ถูก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ดำเนินคดี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(ราย)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คิดเป็นร้อยละ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(เพิ่มขึ้น) หรือ (ลดลง)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804026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1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ใช้ความเร็วเกินกฎหมายกำหนด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1,148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ใช้ความเร็วเกินกฎหมายกำหนด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+2,150.98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011562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2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ขับรถย้อนศร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ขับรถย้อนศร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324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-54.01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662984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3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ฝ่าฝืนสัญญาณจราจร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119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ฝ่าฝืนสัญญาณจราจร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321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-63.27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675581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4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ไม่มีใบขับขี่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,853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ไม่มีใบขับขี่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7,719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-75.99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188250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5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ไม่คาดเข็มขัดนิรภัย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260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ไม่คาดเข็มขัดนิรภัย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1,492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-82.57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288193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6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แซงในที่คับขัน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แซงในที่คับขัน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-72.90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199532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7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เมาสุรา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334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เมาสุรา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213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+56.81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4048907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8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ไม่สวมหมวกนิรภัย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1,474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ไม่สวมหมวกนิรภัย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5,371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-72.56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845373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9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มอเตอร์ไซค์ไม่ปลอดภัย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239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มอเตอร์ไซค์ไม่ปลอดภัย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658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-63.68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95187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</a:rPr>
                        <a:t>10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ใช้โทรศัพท์เคลื่อนที่ขณะขับรถ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B887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ใช้โทรศัพท์เคลื่อนที่ขณะขับรถ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227</a:t>
                      </a:r>
                      <a:endParaRPr lang="en-GB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-80.18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305838"/>
                  </a:ext>
                </a:extLst>
              </a:tr>
              <a:tr h="262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5,650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16,483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-65.72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33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5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xmlns="" id="{B959AA75-F8C4-474A-8955-5C7176DC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" y="1"/>
            <a:ext cx="12192000" cy="6857999"/>
          </a:xfrm>
          <a:prstGeom prst="rect">
            <a:avLst/>
          </a:prstGeom>
        </p:spPr>
      </p:pic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xmlns="" id="{06A0E6E0-3323-49A2-9188-9B195AA640F8}"/>
              </a:ext>
            </a:extLst>
          </p:cNvPr>
          <p:cNvSpPr/>
          <p:nvPr/>
        </p:nvSpPr>
        <p:spPr>
          <a:xfrm>
            <a:off x="513047" y="434115"/>
            <a:ext cx="11000998" cy="5989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5053E3F3-3523-4EEC-A9EB-2E71BF729A45}"/>
              </a:ext>
            </a:extLst>
          </p:cNvPr>
          <p:cNvSpPr/>
          <p:nvPr/>
        </p:nvSpPr>
        <p:spPr>
          <a:xfrm>
            <a:off x="1607022" y="434116"/>
            <a:ext cx="3760197" cy="627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rgbClr val="81AED9"/>
              </a:solidFill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2" name="矩形: 单圆角 31">
            <a:extLst>
              <a:ext uri="{FF2B5EF4-FFF2-40B4-BE49-F238E27FC236}">
                <a16:creationId xmlns:a16="http://schemas.microsoft.com/office/drawing/2014/main" xmlns="" id="{EEC9D22E-0B1F-49BD-B6B7-4FBD7312BBE5}"/>
              </a:ext>
            </a:extLst>
          </p:cNvPr>
          <p:cNvSpPr/>
          <p:nvPr/>
        </p:nvSpPr>
        <p:spPr>
          <a:xfrm>
            <a:off x="928830" y="493136"/>
            <a:ext cx="10334339" cy="794903"/>
          </a:xfrm>
          <a:prstGeom prst="round1Rect">
            <a:avLst/>
          </a:prstGeom>
          <a:solidFill>
            <a:srgbClr val="81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3" name="矩形: 单圆角 32">
            <a:extLst>
              <a:ext uri="{FF2B5EF4-FFF2-40B4-BE49-F238E27FC236}">
                <a16:creationId xmlns:a16="http://schemas.microsoft.com/office/drawing/2014/main" xmlns="" id="{D2DEA3C1-5F2C-4183-8456-D92E6EFAE552}"/>
              </a:ext>
            </a:extLst>
          </p:cNvPr>
          <p:cNvSpPr/>
          <p:nvPr/>
        </p:nvSpPr>
        <p:spPr>
          <a:xfrm>
            <a:off x="1175734" y="713042"/>
            <a:ext cx="10036085" cy="35509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การคมนาคมขนส่งทางบกจังหวัดระยอง </a:t>
            </a:r>
            <a:endParaRPr lang="zh-CN" altLang="en-US" b="1" dirty="0">
              <a:solidFill>
                <a:srgbClr val="0070C0"/>
              </a:solidFill>
              <a:latin typeface="TH SarabunPSK" panose="020B0500040200020003" pitchFamily="34" charset="-34"/>
              <a:ea typeface="字魂36号-正文宋楷" panose="02000000000000000000" pitchFamily="2" charset="-122"/>
              <a:cs typeface="TH SarabunPSK" panose="020B0500040200020003" pitchFamily="34" charset="-34"/>
              <a:sym typeface="字魂36号-正文宋楷" panose="02000000000000000000" pitchFamily="2" charset="-122"/>
            </a:endParaRPr>
          </a:p>
        </p:txBody>
      </p:sp>
      <p:graphicFrame>
        <p:nvGraphicFramePr>
          <p:cNvPr id="55" name="Chart 20">
            <a:extLst>
              <a:ext uri="{FF2B5EF4-FFF2-40B4-BE49-F238E27FC236}">
                <a16:creationId xmlns:a16="http://schemas.microsoft.com/office/drawing/2014/main" xmlns="" id="{9D8308CA-2AC8-4E1C-87D6-F0D3D7ECB3BF}"/>
              </a:ext>
            </a:extLst>
          </p:cNvPr>
          <p:cNvGraphicFramePr/>
          <p:nvPr/>
        </p:nvGraphicFramePr>
        <p:xfrm>
          <a:off x="479670" y="1919658"/>
          <a:ext cx="3657399" cy="365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3" name="กลุ่ม 62">
            <a:extLst>
              <a:ext uri="{FF2B5EF4-FFF2-40B4-BE49-F238E27FC236}">
                <a16:creationId xmlns:a16="http://schemas.microsoft.com/office/drawing/2014/main" xmlns="" id="{0E6F619A-3A28-4CEC-9C4E-75CEFE1F0E63}"/>
              </a:ext>
            </a:extLst>
          </p:cNvPr>
          <p:cNvGrpSpPr/>
          <p:nvPr/>
        </p:nvGrpSpPr>
        <p:grpSpPr>
          <a:xfrm>
            <a:off x="907673" y="2465927"/>
            <a:ext cx="2861234" cy="3512391"/>
            <a:chOff x="1604864" y="2393195"/>
            <a:chExt cx="2861234" cy="3512391"/>
          </a:xfrm>
        </p:grpSpPr>
        <p:grpSp>
          <p:nvGrpSpPr>
            <p:cNvPr id="56" name="Group 64">
              <a:extLst>
                <a:ext uri="{FF2B5EF4-FFF2-40B4-BE49-F238E27FC236}">
                  <a16:creationId xmlns:a16="http://schemas.microsoft.com/office/drawing/2014/main" xmlns="" id="{602C204F-B527-44AD-AE8D-88C995D8C0A7}"/>
                </a:ext>
              </a:extLst>
            </p:cNvPr>
            <p:cNvGrpSpPr/>
            <p:nvPr/>
          </p:nvGrpSpPr>
          <p:grpSpPr>
            <a:xfrm>
              <a:off x="1604864" y="2393195"/>
              <a:ext cx="2753325" cy="2753325"/>
              <a:chOff x="1042818" y="1067529"/>
              <a:chExt cx="1142254" cy="1142254"/>
            </a:xfr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59" name="Freeform 26">
                <a:extLst>
                  <a:ext uri="{FF2B5EF4-FFF2-40B4-BE49-F238E27FC236}">
                    <a16:creationId xmlns:a16="http://schemas.microsoft.com/office/drawing/2014/main" xmlns="" id="{C208C93B-8E2A-4121-A2D0-92A89BD1E2D6}"/>
                  </a:ext>
                </a:extLst>
              </p:cNvPr>
              <p:cNvSpPr/>
              <p:nvPr/>
            </p:nvSpPr>
            <p:spPr>
              <a:xfrm>
                <a:off x="1194068" y="120463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27" tIns="243827" rIns="210667" bIns="210667" numCol="1" spcCol="1270" anchor="ctr" anchorCtr="0">
                <a:noAutofit/>
              </a:bodyPr>
              <a:lstStyle/>
              <a:p>
                <a:pPr algn="ctr" defTabSz="118521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800" dirty="0">
                  <a:latin typeface="Montserrat SemiBold" panose="00000700000000000000" pitchFamily="2" charset="0"/>
                  <a:ea typeface="字魂36号-正文宋楷" panose="02000000000000000000" pitchFamily="2" charset="-122"/>
                  <a:sym typeface="字魂36号-正文宋楷" panose="02000000000000000000" pitchFamily="2" charset="-122"/>
                </a:endParaRPr>
              </a:p>
            </p:txBody>
          </p:sp>
          <p:sp>
            <p:nvSpPr>
              <p:cNvPr id="58" name="Freeform 25">
                <a:extLst>
                  <a:ext uri="{FF2B5EF4-FFF2-40B4-BE49-F238E27FC236}">
                    <a16:creationId xmlns:a16="http://schemas.microsoft.com/office/drawing/2014/main" xmlns="" id="{E4B92F6A-2E55-47A8-8625-2032B66F4DB4}"/>
                  </a:ext>
                </a:extLst>
              </p:cNvPr>
              <p:cNvSpPr/>
              <p:nvPr/>
            </p:nvSpPr>
            <p:spPr>
              <a:xfrm>
                <a:off x="1042818" y="1067529"/>
                <a:ext cx="1142254" cy="114225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27" tIns="243827" rIns="210667" bIns="210667" numCol="1" spcCol="1270" anchor="ctr" anchorCtr="0">
                <a:noAutofit/>
              </a:bodyPr>
              <a:lstStyle/>
              <a:p>
                <a:pPr algn="ctr" defTabSz="118521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800" dirty="0">
                  <a:latin typeface="Montserrat SemiBold" panose="00000700000000000000" pitchFamily="2" charset="0"/>
                  <a:ea typeface="字魂36号-正文宋楷" panose="02000000000000000000" pitchFamily="2" charset="-122"/>
                  <a:sym typeface="字魂36号-正文宋楷" panose="02000000000000000000" pitchFamily="2" charset="-122"/>
                </a:endParaRPr>
              </a:p>
            </p:txBody>
          </p:sp>
        </p:grpSp>
        <p:sp>
          <p:nvSpPr>
            <p:cNvPr id="62" name="กล่องข้อความ 61">
              <a:extLst>
                <a:ext uri="{FF2B5EF4-FFF2-40B4-BE49-F238E27FC236}">
                  <a16:creationId xmlns:a16="http://schemas.microsoft.com/office/drawing/2014/main" xmlns="" id="{C982B6AD-CD94-4901-90B7-43F2E06D178A}"/>
                </a:ext>
              </a:extLst>
            </p:cNvPr>
            <p:cNvSpPr txBox="1"/>
            <p:nvPr/>
          </p:nvSpPr>
          <p:spPr>
            <a:xfrm>
              <a:off x="1615060" y="5259255"/>
              <a:ext cx="2851038" cy="6463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เส้นทางสายรอง</a:t>
              </a: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xmlns="" id="{D60A9337-158B-48E1-BBD7-726ED4CF381B}"/>
              </a:ext>
            </a:extLst>
          </p:cNvPr>
          <p:cNvGrpSpPr/>
          <p:nvPr/>
        </p:nvGrpSpPr>
        <p:grpSpPr>
          <a:xfrm>
            <a:off x="3717115" y="1347059"/>
            <a:ext cx="1978431" cy="4457067"/>
            <a:chOff x="4776702" y="1446892"/>
            <a:chExt cx="1978431" cy="4457067"/>
          </a:xfrm>
        </p:grpSpPr>
        <p:pic>
          <p:nvPicPr>
            <p:cNvPr id="64" name="รูปภาพ 63">
              <a:extLst>
                <a:ext uri="{FF2B5EF4-FFF2-40B4-BE49-F238E27FC236}">
                  <a16:creationId xmlns:a16="http://schemas.microsoft.com/office/drawing/2014/main" xmlns="" id="{72CEA74A-C7D2-4C29-BE80-E9ECF8FA2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135"/>
            <a:stretch/>
          </p:blipFill>
          <p:spPr>
            <a:xfrm>
              <a:off x="4776702" y="1446892"/>
              <a:ext cx="1677699" cy="1455103"/>
            </a:xfrm>
            <a:prstGeom prst="rect">
              <a:avLst/>
            </a:prstGeom>
          </p:spPr>
        </p:pic>
        <p:pic>
          <p:nvPicPr>
            <p:cNvPr id="66" name="รูปภาพ 65">
              <a:extLst>
                <a:ext uri="{FF2B5EF4-FFF2-40B4-BE49-F238E27FC236}">
                  <a16:creationId xmlns:a16="http://schemas.microsoft.com/office/drawing/2014/main" xmlns="" id="{17D970A4-283C-4B88-BF7A-A5E8CCF60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1250" b="17229"/>
            <a:stretch/>
          </p:blipFill>
          <p:spPr>
            <a:xfrm rot="16200000">
              <a:off x="4746351" y="3895178"/>
              <a:ext cx="3657399" cy="360164"/>
            </a:xfrm>
            <a:prstGeom prst="rect">
              <a:avLst/>
            </a:prstGeom>
          </p:spPr>
        </p:pic>
      </p:grpSp>
      <p:grpSp>
        <p:nvGrpSpPr>
          <p:cNvPr id="71" name="กลุ่ม 70">
            <a:extLst>
              <a:ext uri="{FF2B5EF4-FFF2-40B4-BE49-F238E27FC236}">
                <a16:creationId xmlns:a16="http://schemas.microsoft.com/office/drawing/2014/main" xmlns="" id="{0627980F-81CF-4912-9934-AFBF9C46A6A8}"/>
              </a:ext>
            </a:extLst>
          </p:cNvPr>
          <p:cNvGrpSpPr/>
          <p:nvPr/>
        </p:nvGrpSpPr>
        <p:grpSpPr>
          <a:xfrm>
            <a:off x="5711195" y="2210312"/>
            <a:ext cx="4611454" cy="937125"/>
            <a:chOff x="5711195" y="2210312"/>
            <a:chExt cx="4611454" cy="937125"/>
          </a:xfrm>
        </p:grpSpPr>
        <p:sp>
          <p:nvSpPr>
            <p:cNvPr id="67" name="กล่องข้อความ 66">
              <a:extLst>
                <a:ext uri="{FF2B5EF4-FFF2-40B4-BE49-F238E27FC236}">
                  <a16:creationId xmlns:a16="http://schemas.microsoft.com/office/drawing/2014/main" xmlns="" id="{1D21F5B6-44D8-4C5F-B9FC-2A1CF525B20C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92333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ถนนในความรับผิดชอบของแขวงทางหลวงชนบทระยอง จำนวน 25 เส้นทาง เป็นระยะทาง 298 กิโลเมตร</a:t>
              </a:r>
            </a:p>
            <a:p>
              <a:pPr algn="thaiDist"/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8" name="รูปภาพ 67">
              <a:extLst>
                <a:ext uri="{FF2B5EF4-FFF2-40B4-BE49-F238E27FC236}">
                  <a16:creationId xmlns:a16="http://schemas.microsoft.com/office/drawing/2014/main" xmlns="" id="{01D9C691-84A2-499E-8EA3-F144619BC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914" t="23417" r="4972" b="18510"/>
            <a:stretch/>
          </p:blipFill>
          <p:spPr>
            <a:xfrm rot="16200000" flipV="1">
              <a:off x="9648034" y="2413676"/>
              <a:ext cx="877979" cy="471251"/>
            </a:xfrm>
            <a:prstGeom prst="rect">
              <a:avLst/>
            </a:prstGeom>
          </p:spPr>
        </p:pic>
      </p:grpSp>
      <p:grpSp>
        <p:nvGrpSpPr>
          <p:cNvPr id="72" name="กลุ่ม 71">
            <a:extLst>
              <a:ext uri="{FF2B5EF4-FFF2-40B4-BE49-F238E27FC236}">
                <a16:creationId xmlns:a16="http://schemas.microsoft.com/office/drawing/2014/main" xmlns="" id="{11552754-6E31-45D9-AE4C-BEF363340B17}"/>
              </a:ext>
            </a:extLst>
          </p:cNvPr>
          <p:cNvGrpSpPr/>
          <p:nvPr/>
        </p:nvGrpSpPr>
        <p:grpSpPr>
          <a:xfrm>
            <a:off x="5711195" y="4779168"/>
            <a:ext cx="5802850" cy="935551"/>
            <a:chOff x="5711195" y="2210313"/>
            <a:chExt cx="4611454" cy="1056011"/>
          </a:xfrm>
        </p:grpSpPr>
        <p:sp>
          <p:nvSpPr>
            <p:cNvPr id="73" name="กล่องข้อความ 72">
              <a:extLst>
                <a:ext uri="{FF2B5EF4-FFF2-40B4-BE49-F238E27FC236}">
                  <a16:creationId xmlns:a16="http://schemas.microsoft.com/office/drawing/2014/main" xmlns="" id="{F034097E-6E14-47C1-9A03-B8BC43C158F0}"/>
                </a:ext>
              </a:extLst>
            </p:cNvPr>
            <p:cNvSpPr txBox="1"/>
            <p:nvPr/>
          </p:nvSpPr>
          <p:spPr>
            <a:xfrm>
              <a:off x="5711195" y="2224108"/>
              <a:ext cx="4098408" cy="104221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ถนนในความรับผิดชอบของเทศบาล/องค์การบริหารส่วนตำบล </a:t>
              </a:r>
            </a:p>
            <a:p>
              <a:pPr algn="thaiDist"/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4,081 เส้นทาง (ระยะทางโดยประมาณ 6,369 กิโลเมตร</a:t>
              </a:r>
            </a:p>
            <a:p>
              <a:pPr algn="thaiDist"/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74" name="รูปภาพ 73">
              <a:extLst>
                <a:ext uri="{FF2B5EF4-FFF2-40B4-BE49-F238E27FC236}">
                  <a16:creationId xmlns:a16="http://schemas.microsoft.com/office/drawing/2014/main" xmlns="" id="{C4E6A647-7CA0-4A9F-86A2-FF53E372A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914" t="23417" r="4972" b="18510"/>
            <a:stretch/>
          </p:blipFill>
          <p:spPr>
            <a:xfrm rot="16200000" flipV="1">
              <a:off x="9562418" y="2499293"/>
              <a:ext cx="1049211" cy="471251"/>
            </a:xfrm>
            <a:prstGeom prst="rect">
              <a:avLst/>
            </a:prstGeom>
          </p:spPr>
        </p:pic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xmlns="" id="{89084E83-D74A-4136-83E3-8EB287A3FC4B}"/>
              </a:ext>
            </a:extLst>
          </p:cNvPr>
          <p:cNvGrpSpPr/>
          <p:nvPr/>
        </p:nvGrpSpPr>
        <p:grpSpPr>
          <a:xfrm>
            <a:off x="5695546" y="3513184"/>
            <a:ext cx="5130949" cy="936163"/>
            <a:chOff x="5711195" y="2210312"/>
            <a:chExt cx="4611452" cy="1006361"/>
          </a:xfrm>
        </p:grpSpPr>
        <p:sp>
          <p:nvSpPr>
            <p:cNvPr id="77" name="กล่องข้อความ 76">
              <a:extLst>
                <a:ext uri="{FF2B5EF4-FFF2-40B4-BE49-F238E27FC236}">
                  <a16:creationId xmlns:a16="http://schemas.microsoft.com/office/drawing/2014/main" xmlns="" id="{59E1F2AB-84E8-47D4-997B-BCF83622F950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99256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ถนนในความรับผิดชอบขององค์การบริหารส่วนจังหวัดระยอง </a:t>
              </a:r>
            </a:p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 63 เส้นทาง เป็นระยะทาง 493 กิโลเมตร</a:t>
              </a:r>
            </a:p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pic>
          <p:nvPicPr>
            <p:cNvPr id="78" name="รูปภาพ 77">
              <a:extLst>
                <a:ext uri="{FF2B5EF4-FFF2-40B4-BE49-F238E27FC236}">
                  <a16:creationId xmlns:a16="http://schemas.microsoft.com/office/drawing/2014/main" xmlns="" id="{8947B7B7-DE68-462A-953E-492C58BB0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914" t="23417" r="4972" b="18510"/>
            <a:stretch/>
          </p:blipFill>
          <p:spPr>
            <a:xfrm rot="16200000" flipV="1">
              <a:off x="9590740" y="2470968"/>
              <a:ext cx="992564" cy="471251"/>
            </a:xfrm>
            <a:prstGeom prst="rect">
              <a:avLst/>
            </a:prstGeom>
          </p:spPr>
        </p:pic>
      </p:grpSp>
      <p:grpSp>
        <p:nvGrpSpPr>
          <p:cNvPr id="81" name="กลุ่ม 17">
            <a:extLst>
              <a:ext uri="{FF2B5EF4-FFF2-40B4-BE49-F238E27FC236}">
                <a16:creationId xmlns:a16="http://schemas.microsoft.com/office/drawing/2014/main" xmlns="" id="{82C0AB7B-A9DC-463A-A141-7DBCB1227805}"/>
              </a:ext>
            </a:extLst>
          </p:cNvPr>
          <p:cNvGrpSpPr>
            <a:grpSpLocks/>
          </p:cNvGrpSpPr>
          <p:nvPr/>
        </p:nvGrpSpPr>
        <p:grpSpPr bwMode="auto">
          <a:xfrm>
            <a:off x="513047" y="6119968"/>
            <a:ext cx="11021382" cy="338138"/>
            <a:chOff x="896576" y="6516662"/>
            <a:chExt cx="9589209" cy="338554"/>
          </a:xfrm>
        </p:grpSpPr>
        <p:sp>
          <p:nvSpPr>
            <p:cNvPr id="82" name="กล่องข้อความ 13">
              <a:extLst>
                <a:ext uri="{FF2B5EF4-FFF2-40B4-BE49-F238E27FC236}">
                  <a16:creationId xmlns:a16="http://schemas.microsoft.com/office/drawing/2014/main" xmlns="" id="{B272CBE0-6BA0-45EC-87CA-1B940E60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833" y="6516662"/>
              <a:ext cx="3225952" cy="3385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h-TH" altLang="th-TH" sz="1600" dirty="0">
                  <a:solidFill>
                    <a:schemeClr val="bg1"/>
                  </a:solidFill>
                  <a:cs typeface="Angsana New" panose="02020603050405020304" pitchFamily="18" charset="-34"/>
                </a:rPr>
                <a:t>ข้อมูลโดย : ศูนย์อำนวยการความปลอดภัยทางถนนจังหวัดระยอง</a:t>
              </a:r>
            </a:p>
          </p:txBody>
        </p:sp>
        <p:cxnSp>
          <p:nvCxnSpPr>
            <p:cNvPr id="83" name="ตัวเชื่อมต่อตรง 82">
              <a:extLst>
                <a:ext uri="{FF2B5EF4-FFF2-40B4-BE49-F238E27FC236}">
                  <a16:creationId xmlns:a16="http://schemas.microsoft.com/office/drawing/2014/main" xmlns="" id="{CAB9CF5D-3B61-486D-89EE-E75D3FBC01F7}"/>
                </a:ext>
              </a:extLst>
            </p:cNvPr>
            <p:cNvCxnSpPr>
              <a:cxnSpLocks/>
            </p:cNvCxnSpPr>
            <p:nvPr/>
          </p:nvCxnSpPr>
          <p:spPr>
            <a:xfrm>
              <a:off x="896576" y="6742410"/>
              <a:ext cx="636325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4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xmlns="" id="{B959AA75-F8C4-474A-8955-5C7176DC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" y="1"/>
            <a:ext cx="12192000" cy="6857999"/>
          </a:xfrm>
          <a:prstGeom prst="rect">
            <a:avLst/>
          </a:prstGeom>
        </p:spPr>
      </p:pic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xmlns="" id="{06A0E6E0-3323-49A2-9188-9B195AA640F8}"/>
              </a:ext>
            </a:extLst>
          </p:cNvPr>
          <p:cNvSpPr/>
          <p:nvPr/>
        </p:nvSpPr>
        <p:spPr>
          <a:xfrm>
            <a:off x="90310" y="112666"/>
            <a:ext cx="12006257" cy="6495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矩形: 单圆角 31">
            <a:extLst>
              <a:ext uri="{FF2B5EF4-FFF2-40B4-BE49-F238E27FC236}">
                <a16:creationId xmlns:a16="http://schemas.microsoft.com/office/drawing/2014/main" xmlns="" id="{EEC9D22E-0B1F-49BD-B6B7-4FBD7312BBE5}"/>
              </a:ext>
            </a:extLst>
          </p:cNvPr>
          <p:cNvSpPr/>
          <p:nvPr/>
        </p:nvSpPr>
        <p:spPr>
          <a:xfrm>
            <a:off x="862745" y="202052"/>
            <a:ext cx="10334339" cy="598165"/>
          </a:xfrm>
          <a:prstGeom prst="round1Rect">
            <a:avLst/>
          </a:prstGeom>
          <a:solidFill>
            <a:srgbClr val="81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3" name="矩形: 单圆角 32">
            <a:extLst>
              <a:ext uri="{FF2B5EF4-FFF2-40B4-BE49-F238E27FC236}">
                <a16:creationId xmlns:a16="http://schemas.microsoft.com/office/drawing/2014/main" xmlns="" id="{D2DEA3C1-5F2C-4183-8456-D92E6EFAE552}"/>
              </a:ext>
            </a:extLst>
          </p:cNvPr>
          <p:cNvSpPr/>
          <p:nvPr/>
        </p:nvSpPr>
        <p:spPr>
          <a:xfrm>
            <a:off x="994916" y="333455"/>
            <a:ext cx="10036085" cy="35509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การคมนาคมขนส่งทางบกจังหวัดระยอง </a:t>
            </a:r>
            <a:endParaRPr lang="zh-CN" altLang="en-US" b="1" dirty="0">
              <a:solidFill>
                <a:srgbClr val="0070C0"/>
              </a:solidFill>
              <a:latin typeface="TH SarabunPSK" panose="020B0500040200020003" pitchFamily="34" charset="-34"/>
              <a:ea typeface="字魂36号-正文宋楷" panose="02000000000000000000" pitchFamily="2" charset="-122"/>
              <a:cs typeface="TH SarabunPSK" panose="020B0500040200020003" pitchFamily="34" charset="-34"/>
              <a:sym typeface="字魂36号-正文宋楷" panose="02000000000000000000" pitchFamily="2" charset="-122"/>
            </a:endParaRPr>
          </a:p>
        </p:txBody>
      </p:sp>
      <p:grpSp>
        <p:nvGrpSpPr>
          <p:cNvPr id="81" name="กลุ่ม 17">
            <a:extLst>
              <a:ext uri="{FF2B5EF4-FFF2-40B4-BE49-F238E27FC236}">
                <a16:creationId xmlns:a16="http://schemas.microsoft.com/office/drawing/2014/main" xmlns="" id="{82C0AB7B-A9DC-463A-A141-7DBCB1227805}"/>
              </a:ext>
            </a:extLst>
          </p:cNvPr>
          <p:cNvGrpSpPr>
            <a:grpSpLocks/>
          </p:cNvGrpSpPr>
          <p:nvPr/>
        </p:nvGrpSpPr>
        <p:grpSpPr bwMode="auto">
          <a:xfrm>
            <a:off x="0" y="6519862"/>
            <a:ext cx="12189476" cy="338138"/>
            <a:chOff x="896576" y="6516662"/>
            <a:chExt cx="9589209" cy="338554"/>
          </a:xfrm>
        </p:grpSpPr>
        <p:sp>
          <p:nvSpPr>
            <p:cNvPr id="82" name="กล่องข้อความ 13">
              <a:extLst>
                <a:ext uri="{FF2B5EF4-FFF2-40B4-BE49-F238E27FC236}">
                  <a16:creationId xmlns:a16="http://schemas.microsoft.com/office/drawing/2014/main" xmlns="" id="{B272CBE0-6BA0-45EC-87CA-1B940E60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833" y="6516662"/>
              <a:ext cx="3225952" cy="3385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h-TH" altLang="th-TH" sz="1600" dirty="0">
                  <a:solidFill>
                    <a:schemeClr val="bg1"/>
                  </a:solidFill>
                  <a:cs typeface="Angsana New" panose="02020603050405020304" pitchFamily="18" charset="-34"/>
                </a:rPr>
                <a:t>ข้อมูลโดย : ศูนย์อำนวยการความปลอดภัยทางถนนจังหวัดระยอง</a:t>
              </a:r>
            </a:p>
          </p:txBody>
        </p:sp>
        <p:cxnSp>
          <p:nvCxnSpPr>
            <p:cNvPr id="83" name="ตัวเชื่อมต่อตรง 82">
              <a:extLst>
                <a:ext uri="{FF2B5EF4-FFF2-40B4-BE49-F238E27FC236}">
                  <a16:creationId xmlns:a16="http://schemas.microsoft.com/office/drawing/2014/main" xmlns="" id="{CAB9CF5D-3B61-486D-89EE-E75D3FBC01F7}"/>
                </a:ext>
              </a:extLst>
            </p:cNvPr>
            <p:cNvCxnSpPr>
              <a:cxnSpLocks/>
            </p:cNvCxnSpPr>
            <p:nvPr/>
          </p:nvCxnSpPr>
          <p:spPr>
            <a:xfrm>
              <a:off x="896576" y="6742410"/>
              <a:ext cx="636325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xmlns="" id="{19F57EF0-476F-451F-925B-E148BB038972}"/>
              </a:ext>
            </a:extLst>
          </p:cNvPr>
          <p:cNvGrpSpPr/>
          <p:nvPr/>
        </p:nvGrpSpPr>
        <p:grpSpPr>
          <a:xfrm>
            <a:off x="61565" y="726235"/>
            <a:ext cx="2461999" cy="3248100"/>
            <a:chOff x="479670" y="2091983"/>
            <a:chExt cx="3620342" cy="4776294"/>
          </a:xfrm>
        </p:grpSpPr>
        <p:graphicFrame>
          <p:nvGraphicFramePr>
            <p:cNvPr id="36" name="Chart 20">
              <a:extLst>
                <a:ext uri="{FF2B5EF4-FFF2-40B4-BE49-F238E27FC236}">
                  <a16:creationId xmlns:a16="http://schemas.microsoft.com/office/drawing/2014/main" xmlns="" id="{01330273-A847-440B-B351-2464FE8125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2437438"/>
                </p:ext>
              </p:extLst>
            </p:nvPr>
          </p:nvGraphicFramePr>
          <p:xfrm>
            <a:off x="479670" y="2091983"/>
            <a:ext cx="3485073" cy="34850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xmlns="" id="{11353A8D-945B-44F5-8AAA-93F199580781}"/>
                </a:ext>
              </a:extLst>
            </p:cNvPr>
            <p:cNvGrpSpPr/>
            <p:nvPr/>
          </p:nvGrpSpPr>
          <p:grpSpPr>
            <a:xfrm>
              <a:off x="708386" y="2463150"/>
              <a:ext cx="3391626" cy="4405127"/>
              <a:chOff x="1405577" y="2390418"/>
              <a:chExt cx="3391626" cy="4405127"/>
            </a:xfrm>
          </p:grpSpPr>
          <p:grpSp>
            <p:nvGrpSpPr>
              <p:cNvPr id="38" name="Group 64">
                <a:extLst>
                  <a:ext uri="{FF2B5EF4-FFF2-40B4-BE49-F238E27FC236}">
                    <a16:creationId xmlns:a16="http://schemas.microsoft.com/office/drawing/2014/main" xmlns="" id="{A94F92C7-CBD7-465B-9A3F-976D2CA2C82F}"/>
                  </a:ext>
                </a:extLst>
              </p:cNvPr>
              <p:cNvGrpSpPr/>
              <p:nvPr/>
            </p:nvGrpSpPr>
            <p:grpSpPr>
              <a:xfrm>
                <a:off x="1497019" y="2390418"/>
                <a:ext cx="2753325" cy="2753325"/>
                <a:chOff x="998077" y="1066377"/>
                <a:chExt cx="1142254" cy="1142254"/>
              </a:xfr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40" name="Freeform 26">
                  <a:extLst>
                    <a:ext uri="{FF2B5EF4-FFF2-40B4-BE49-F238E27FC236}">
                      <a16:creationId xmlns:a16="http://schemas.microsoft.com/office/drawing/2014/main" xmlns="" id="{71D7029C-106B-46FF-9E5B-2C026DE7CFAA}"/>
                    </a:ext>
                  </a:extLst>
                </p:cNvPr>
                <p:cNvSpPr/>
                <p:nvPr/>
              </p:nvSpPr>
              <p:spPr>
                <a:xfrm>
                  <a:off x="1194068" y="1204631"/>
                  <a:ext cx="905504" cy="905504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827" tIns="243827" rIns="210667" bIns="210667" numCol="1" spcCol="1270" anchor="ctr" anchorCtr="0">
                  <a:noAutofit/>
                </a:bodyPr>
                <a:lstStyle/>
                <a:p>
                  <a:pPr algn="ctr" defTabSz="11852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4800" dirty="0">
                    <a:latin typeface="Montserrat SemiBold" panose="00000700000000000000" pitchFamily="2" charset="0"/>
                    <a:ea typeface="字魂36号-正文宋楷" panose="02000000000000000000" pitchFamily="2" charset="-122"/>
                    <a:sym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25">
                  <a:extLst>
                    <a:ext uri="{FF2B5EF4-FFF2-40B4-BE49-F238E27FC236}">
                      <a16:creationId xmlns:a16="http://schemas.microsoft.com/office/drawing/2014/main" xmlns="" id="{540C2F3B-EB1A-42A7-AE10-FCC47EC70482}"/>
                    </a:ext>
                  </a:extLst>
                </p:cNvPr>
                <p:cNvSpPr/>
                <p:nvPr/>
              </p:nvSpPr>
              <p:spPr>
                <a:xfrm>
                  <a:off x="998077" y="1066377"/>
                  <a:ext cx="1142254" cy="1142254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827" tIns="243827" rIns="210667" bIns="210667" numCol="1" spcCol="1270" anchor="ctr" anchorCtr="0">
                  <a:noAutofit/>
                </a:bodyPr>
                <a:lstStyle/>
                <a:p>
                  <a:pPr algn="ctr" defTabSz="11852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4800" dirty="0">
                    <a:latin typeface="Montserrat SemiBold" panose="00000700000000000000" pitchFamily="2" charset="0"/>
                    <a:ea typeface="字魂36号-正文宋楷" panose="02000000000000000000" pitchFamily="2" charset="-122"/>
                    <a:sym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xmlns="" id="{12E79F32-8E1C-412B-AEA0-B888D782E65E}"/>
                  </a:ext>
                </a:extLst>
              </p:cNvPr>
              <p:cNvSpPr txBox="1"/>
              <p:nvPr/>
            </p:nvSpPr>
            <p:spPr>
              <a:xfrm>
                <a:off x="1405577" y="5211508"/>
                <a:ext cx="3391626" cy="158403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th-TH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การคมนาคมขนส่งทางราง (รถไฟ)</a:t>
                </a:r>
              </a:p>
            </p:txBody>
          </p:sp>
        </p:grpSp>
      </p:grp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xmlns="" id="{713E38BA-4F8B-41C7-946E-ED836C6874C3}"/>
              </a:ext>
            </a:extLst>
          </p:cNvPr>
          <p:cNvSpPr txBox="1"/>
          <p:nvPr/>
        </p:nvSpPr>
        <p:spPr>
          <a:xfrm>
            <a:off x="2502904" y="908150"/>
            <a:ext cx="4207218" cy="175432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เส้นทางรถไฟจากกรุงเทพฯ ผ่านจังหวัดฉะเชิงเทรา นิคมอุตสาหกรรมแหลมฉบังถึงนิคมอุตสาหกรรมมาบตาพุด            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เป็นเส้นทางที่ใช้ขนส่งวัตถุดิบ ผลิตภัณฑ์และสินค้าของโรงงาน     </a:t>
            </a:r>
            <a:r>
              <a:rPr lang="th-TH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ในบริเวณนิคมอุตสาหกรรมมาบตาพุดและนิคมอุตสาหกรรมแหลมฉบัง     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แต่ไม่นิยมใช้บริการเนื่องจากมีค่าใช้จ่ายสูงและระยะทางไม่ไกล       ในอนาคตจะเปลี่ยนสภาพเป็นรถไฟความเร็วสูงและรถไฟทางคู่ </a:t>
            </a:r>
            <a:endParaRPr lang="th-TH" sz="1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63A1A6F8-3EC8-4C5E-9BFA-0F45F25E5938}"/>
              </a:ext>
            </a:extLst>
          </p:cNvPr>
          <p:cNvSpPr txBox="1"/>
          <p:nvPr/>
        </p:nvSpPr>
        <p:spPr>
          <a:xfrm>
            <a:off x="7154111" y="1009310"/>
            <a:ext cx="3299911" cy="126188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จุดตัดทางรถไฟในจังหวัดระยอง 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2 อำเภอ</a:t>
            </a:r>
          </a:p>
          <a:p>
            <a:pPr algn="ctr"/>
            <a:r>
              <a:rPr lang="th-TH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8 จุด 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91A2CDB-36C0-4A53-9AB9-10EBA631EFA7}"/>
              </a:ext>
            </a:extLst>
          </p:cNvPr>
          <p:cNvSpPr txBox="1"/>
          <p:nvPr/>
        </p:nvSpPr>
        <p:spPr>
          <a:xfrm>
            <a:off x="7116748" y="2443716"/>
            <a:ext cx="3329065" cy="366254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อำเภอเมือง 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ตำบลมาบตาพุด   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จำนวน 5 จุด</a:t>
            </a:r>
          </a:p>
          <a:p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u="sng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1</a:t>
            </a:r>
            <a:r>
              <a:rPr lang="th-TH" sz="20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กม.196 หน้านิคมเอเชีย (ที่กั้นรถไฟอัตโนมัติ)</a:t>
            </a:r>
          </a:p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กม.197 นิคมเอเชีย (ที่กั้นรถไฟอัตโนมัติ)</a:t>
            </a:r>
          </a:p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กม.198 ไร่มัน (ที่กั้นรถไฟอัตโนมัติ)</a:t>
            </a:r>
          </a:p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กม.201 แยกผาแดง (มีพนักงานกั้น)</a:t>
            </a:r>
          </a:p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กม.202 แยกเข้าท่าเรือเก่า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(เป็นแบบพนักงานกั้นปัจจุบันไม่ได้ใช้งาน)</a:t>
            </a:r>
          </a:p>
          <a:p>
            <a:endParaRPr lang="th-TH" sz="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กล่องข้อความ 84">
            <a:extLst>
              <a:ext uri="{FF2B5EF4-FFF2-40B4-BE49-F238E27FC236}">
                <a16:creationId xmlns:a16="http://schemas.microsoft.com/office/drawing/2014/main" xmlns="" id="{A3A1398E-F259-4DD9-81EF-905996373D70}"/>
              </a:ext>
            </a:extLst>
          </p:cNvPr>
          <p:cNvSpPr txBox="1"/>
          <p:nvPr/>
        </p:nvSpPr>
        <p:spPr>
          <a:xfrm>
            <a:off x="2686555" y="2808367"/>
            <a:ext cx="2726286" cy="363791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อำเภอบ้านฉาง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ตำบลพลา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3 จุด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6</a:t>
            </a:r>
            <a:r>
              <a:rPr kumimoji="0" lang="th-TH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กม. 191 ทางไปหาดพลา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(มีพนักงานกั้น)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7</a:t>
            </a:r>
            <a:r>
              <a:rPr kumimoji="0" lang="th-TH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กม. 194 ชุมชน 4 กั๊ก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(ที่กั้นรถไฟอัตโนมัติ)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8</a:t>
            </a:r>
            <a:r>
              <a:rPr kumimoji="0" lang="th-TH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กม. 195 ทางไปหาดน้ำริน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(มีพนักงานกั้น)</a:t>
            </a:r>
          </a:p>
        </p:txBody>
      </p:sp>
      <p:pic>
        <p:nvPicPr>
          <p:cNvPr id="80" name="รูปภาพ 11">
            <a:extLst>
              <a:ext uri="{FF2B5EF4-FFF2-40B4-BE49-F238E27FC236}">
                <a16:creationId xmlns:a16="http://schemas.microsoft.com/office/drawing/2014/main" xmlns="" id="{3554298E-106F-4A99-A3ED-4426452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4" b="72597"/>
          <a:stretch>
            <a:fillRect/>
          </a:stretch>
        </p:blipFill>
        <p:spPr bwMode="auto">
          <a:xfrm>
            <a:off x="7470341" y="2671098"/>
            <a:ext cx="107791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7C25DCE6-B08F-42B2-AC85-CE3DD3A54C01}"/>
              </a:ext>
            </a:extLst>
          </p:cNvPr>
          <p:cNvGrpSpPr/>
          <p:nvPr/>
        </p:nvGrpSpPr>
        <p:grpSpPr>
          <a:xfrm>
            <a:off x="4491440" y="898546"/>
            <a:ext cx="2879765" cy="3112396"/>
            <a:chOff x="4568293" y="1482546"/>
            <a:chExt cx="4126757" cy="4460122"/>
          </a:xfrm>
        </p:grpSpPr>
        <p:pic>
          <p:nvPicPr>
            <p:cNvPr id="49" name="รูปภาพ 48">
              <a:extLst>
                <a:ext uri="{FF2B5EF4-FFF2-40B4-BE49-F238E27FC236}">
                  <a16:creationId xmlns:a16="http://schemas.microsoft.com/office/drawing/2014/main" xmlns="" id="{ED14DE78-C3AF-4E2D-8EB3-8B2F542E2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61250" b="17229"/>
            <a:stretch/>
          </p:blipFill>
          <p:spPr>
            <a:xfrm>
              <a:off x="4568293" y="4105283"/>
              <a:ext cx="4126757" cy="360163"/>
            </a:xfrm>
            <a:prstGeom prst="rect">
              <a:avLst/>
            </a:prstGeom>
          </p:spPr>
        </p:pic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xmlns="" id="{2427B5A9-49AC-4732-8621-A40AC7B2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5973" y="4465446"/>
              <a:ext cx="2084241" cy="1477222"/>
            </a:xfrm>
            <a:prstGeom prst="rect">
              <a:avLst/>
            </a:prstGeom>
          </p:spPr>
        </p:pic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xmlns="" id="{646A8EF9-1FAF-4396-B7FF-7C8A73780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5836275" y="3496193"/>
              <a:ext cx="4386989" cy="359695"/>
            </a:xfrm>
            <a:prstGeom prst="rect">
              <a:avLst/>
            </a:prstGeom>
          </p:spPr>
        </p:pic>
      </p:grpSp>
      <p:pic>
        <p:nvPicPr>
          <p:cNvPr id="84" name="รูปภาพ 3">
            <a:extLst>
              <a:ext uri="{FF2B5EF4-FFF2-40B4-BE49-F238E27FC236}">
                <a16:creationId xmlns:a16="http://schemas.microsoft.com/office/drawing/2014/main" xmlns="" id="{2C3BCA36-E100-4E2F-8ACE-BC01F311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0" r="36320" b="72449"/>
          <a:stretch>
            <a:fillRect/>
          </a:stretch>
        </p:blipFill>
        <p:spPr bwMode="auto">
          <a:xfrm>
            <a:off x="4124557" y="2963786"/>
            <a:ext cx="105577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10F1885-C4B6-4EF3-A946-519F8D9ADD6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21587" r="17851"/>
          <a:stretch/>
        </p:blipFill>
        <p:spPr>
          <a:xfrm>
            <a:off x="1206333" y="5353786"/>
            <a:ext cx="1402676" cy="1143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5B1EB95A-234A-439E-8A09-6CACD1DF843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b="13421"/>
          <a:stretch/>
        </p:blipFill>
        <p:spPr>
          <a:xfrm>
            <a:off x="221440" y="4145084"/>
            <a:ext cx="1524748" cy="109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8B9DED6B-423A-4045-B960-A7D8A7BB1D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37306" r="24662" b="6574"/>
          <a:stretch/>
        </p:blipFill>
        <p:spPr>
          <a:xfrm>
            <a:off x="5071649" y="5415727"/>
            <a:ext cx="1536885" cy="111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7B725B40-A045-45D8-9FF6-DC0B7612845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2257" r="24478" b="10707"/>
          <a:stretch/>
        </p:blipFill>
        <p:spPr>
          <a:xfrm>
            <a:off x="5490387" y="4133850"/>
            <a:ext cx="1537896" cy="1126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AFEE8EBE-23E8-4B44-96EC-4E666FB8636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36167" r="24352" b="3644"/>
          <a:stretch/>
        </p:blipFill>
        <p:spPr>
          <a:xfrm>
            <a:off x="10584719" y="886098"/>
            <a:ext cx="1319423" cy="1044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3AB59303-4F03-490C-BAF2-4A6FADB6F90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0041" r="10418" b="2735"/>
          <a:stretch/>
        </p:blipFill>
        <p:spPr>
          <a:xfrm>
            <a:off x="10585470" y="2038718"/>
            <a:ext cx="1339643" cy="1049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xmlns="" id="{52F0517F-5291-4C1A-9790-E599F6F997A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28148" r="21248" b="5601"/>
          <a:stretch/>
        </p:blipFill>
        <p:spPr>
          <a:xfrm>
            <a:off x="10584719" y="3192771"/>
            <a:ext cx="1372263" cy="106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xmlns="" id="{6BF1EC84-16C1-4080-B226-9786BC23953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25348" r="16017" b="13104"/>
          <a:stretch/>
        </p:blipFill>
        <p:spPr>
          <a:xfrm>
            <a:off x="10583444" y="4363037"/>
            <a:ext cx="1397243" cy="95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xmlns="" id="{5A526EFC-8870-4C65-AFE9-70D41E1B312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29582" r="24662" b="10798"/>
          <a:stretch/>
        </p:blipFill>
        <p:spPr>
          <a:xfrm>
            <a:off x="10583444" y="5417558"/>
            <a:ext cx="1397243" cy="1043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12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C3EAC84D-9E8D-4DCE-B312-EE009D2F6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209379FF-87A7-4771-890C-A74C095F6251}"/>
              </a:ext>
            </a:extLst>
          </p:cNvPr>
          <p:cNvSpPr/>
          <p:nvPr/>
        </p:nvSpPr>
        <p:spPr>
          <a:xfrm>
            <a:off x="1725613" y="1007872"/>
            <a:ext cx="8763000" cy="5715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xmlns="" id="{72CA4A39-C5F1-4873-BD60-82FE3FBFCEB8}"/>
              </a:ext>
            </a:extLst>
          </p:cNvPr>
          <p:cNvCxnSpPr>
            <a:cxnSpLocks/>
          </p:cNvCxnSpPr>
          <p:nvPr/>
        </p:nvCxnSpPr>
        <p:spPr>
          <a:xfrm>
            <a:off x="0" y="62071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6AFA8B40-790F-4FBA-8859-A598DB29AA7E}"/>
              </a:ext>
            </a:extLst>
          </p:cNvPr>
          <p:cNvSpPr txBox="1"/>
          <p:nvPr/>
        </p:nvSpPr>
        <p:spPr>
          <a:xfrm>
            <a:off x="1725613" y="42864"/>
            <a:ext cx="8763000" cy="49244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ทางข้าม” ในพื้นที่จังหวัดระยอง พ.ศ. 2565</a:t>
            </a:r>
          </a:p>
        </p:txBody>
      </p:sp>
      <p:pic>
        <p:nvPicPr>
          <p:cNvPr id="31" name="Picture 42">
            <a:extLst>
              <a:ext uri="{FF2B5EF4-FFF2-40B4-BE49-F238E27FC236}">
                <a16:creationId xmlns:a16="http://schemas.microsoft.com/office/drawing/2014/main" xmlns="" id="{1DB2F4E3-2BE0-4018-A7F8-AEA01CE0F1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482911" y="6275806"/>
            <a:ext cx="596318" cy="596290"/>
          </a:xfrm>
          <a:prstGeom prst="rect">
            <a:avLst/>
          </a:prstGeom>
        </p:spPr>
      </p:pic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0EA24D75-B766-4960-BE9C-7310264028E3}"/>
              </a:ext>
            </a:extLst>
          </p:cNvPr>
          <p:cNvSpPr/>
          <p:nvPr/>
        </p:nvSpPr>
        <p:spPr>
          <a:xfrm>
            <a:off x="334963" y="3016251"/>
            <a:ext cx="3021013" cy="3019425"/>
          </a:xfrm>
          <a:prstGeom prst="ellipse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70663" name="กลุ่ม 17">
            <a:extLst>
              <a:ext uri="{FF2B5EF4-FFF2-40B4-BE49-F238E27FC236}">
                <a16:creationId xmlns:a16="http://schemas.microsoft.com/office/drawing/2014/main" xmlns="" id="{F1D69E36-BCC8-4BBD-81DA-1AD41B504269}"/>
              </a:ext>
            </a:extLst>
          </p:cNvPr>
          <p:cNvGrpSpPr>
            <a:grpSpLocks/>
          </p:cNvGrpSpPr>
          <p:nvPr/>
        </p:nvGrpSpPr>
        <p:grpSpPr bwMode="auto">
          <a:xfrm>
            <a:off x="0" y="6444456"/>
            <a:ext cx="12192000" cy="584775"/>
            <a:chOff x="-121926" y="6500813"/>
            <a:chExt cx="9265926" cy="584775"/>
          </a:xfrm>
        </p:grpSpPr>
        <p:sp>
          <p:nvSpPr>
            <p:cNvPr id="70711" name="กล่องข้อความ 13">
              <a:extLst>
                <a:ext uri="{FF2B5EF4-FFF2-40B4-BE49-F238E27FC236}">
                  <a16:creationId xmlns:a16="http://schemas.microsoft.com/office/drawing/2014/main" xmlns="" id="{0758A512-3312-4F90-9607-67A17EE9C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5917" y="6500813"/>
              <a:ext cx="2688083" cy="5847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600" dirty="0">
                  <a:solidFill>
                    <a:schemeClr val="bg1"/>
                  </a:solidFill>
                  <a:cs typeface="Angsana New" panose="02020603050405020304" pitchFamily="18" charset="-34"/>
                </a:rPr>
                <a:t>ข้อมูลโดย : ศูนย์อำนวยการความปลอดภัยทางถนนจังหวัดระยอง</a:t>
              </a:r>
              <a:endParaRPr lang="th-TH" altLang="th-TH" sz="2800" dirty="0">
                <a:solidFill>
                  <a:schemeClr val="bg1"/>
                </a:solidFill>
                <a:cs typeface="Angsana New" panose="02020603050405020304" pitchFamily="18" charset="-34"/>
              </a:endParaRPr>
            </a:p>
          </p:txBody>
        </p: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0AF277E7-0DEA-47C9-A442-723FF4C1349B}"/>
                </a:ext>
              </a:extLst>
            </p:cNvPr>
            <p:cNvCxnSpPr>
              <a:cxnSpLocks/>
              <a:endCxn id="70711" idx="1"/>
            </p:cNvCxnSpPr>
            <p:nvPr/>
          </p:nvCxnSpPr>
          <p:spPr>
            <a:xfrm>
              <a:off x="-121926" y="6742113"/>
              <a:ext cx="6577843" cy="51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วงรี 17">
            <a:extLst>
              <a:ext uri="{FF2B5EF4-FFF2-40B4-BE49-F238E27FC236}">
                <a16:creationId xmlns:a16="http://schemas.microsoft.com/office/drawing/2014/main" xmlns="" id="{7882177E-3EF8-432B-A49A-9AFE8FC49522}"/>
              </a:ext>
            </a:extLst>
          </p:cNvPr>
          <p:cNvSpPr/>
          <p:nvPr/>
        </p:nvSpPr>
        <p:spPr>
          <a:xfrm>
            <a:off x="9741873" y="1302923"/>
            <a:ext cx="2351088" cy="2276475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A954D5D3-E4BA-8EA9-D40C-AE226B5CD0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9" t="32218" r="36650" b="5634"/>
          <a:stretch/>
        </p:blipFill>
        <p:spPr>
          <a:xfrm>
            <a:off x="1608289" y="822324"/>
            <a:ext cx="8943464" cy="4799866"/>
          </a:xfrm>
          <a:prstGeom prst="rect">
            <a:avLst/>
          </a:prstGeom>
        </p:spPr>
      </p:pic>
      <p:sp>
        <p:nvSpPr>
          <p:cNvPr id="12" name="ลูกศร: รูปห้าเหลี่ยม 11">
            <a:extLst>
              <a:ext uri="{FF2B5EF4-FFF2-40B4-BE49-F238E27FC236}">
                <a16:creationId xmlns:a16="http://schemas.microsoft.com/office/drawing/2014/main" xmlns="" id="{3492511E-FDC0-E849-005D-119CAAC6181E}"/>
              </a:ext>
            </a:extLst>
          </p:cNvPr>
          <p:cNvSpPr/>
          <p:nvPr/>
        </p:nvSpPr>
        <p:spPr>
          <a:xfrm>
            <a:off x="4520817" y="5890642"/>
            <a:ext cx="2824558" cy="477837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91 จุด</a:t>
            </a:r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xmlns="" id="{F30A4F9D-1188-9488-D876-EEDD97F2E5A2}"/>
              </a:ext>
            </a:extLst>
          </p:cNvPr>
          <p:cNvSpPr/>
          <p:nvPr/>
        </p:nvSpPr>
        <p:spPr>
          <a:xfrm>
            <a:off x="4114348" y="5669282"/>
            <a:ext cx="967241" cy="931067"/>
          </a:xfrm>
          <a:prstGeom prst="ellipse">
            <a:avLst/>
          </a:prstGeom>
          <a:solidFill>
            <a:srgbClr val="FDC9F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xmlns="" id="{4EAA721E-D27F-7AEB-B31A-165865B2417A}"/>
              </a:ext>
            </a:extLst>
          </p:cNvPr>
          <p:cNvSpPr/>
          <p:nvPr/>
        </p:nvSpPr>
        <p:spPr>
          <a:xfrm>
            <a:off x="7029226" y="5698167"/>
            <a:ext cx="1029791" cy="902182"/>
          </a:xfrm>
          <a:prstGeom prst="ellipse">
            <a:avLst/>
          </a:prstGeom>
          <a:solidFill>
            <a:srgbClr val="FDC9F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251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กลุ่ม 121"/>
          <p:cNvGrpSpPr/>
          <p:nvPr/>
        </p:nvGrpSpPr>
        <p:grpSpPr>
          <a:xfrm>
            <a:off x="1210470" y="699580"/>
            <a:ext cx="9771061" cy="94733"/>
            <a:chOff x="1" y="1045337"/>
            <a:chExt cx="13679486" cy="13262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" y="1045337"/>
              <a:ext cx="7079274" cy="127601"/>
              <a:chOff x="-1273" y="6102117"/>
              <a:chExt cx="12192000" cy="751216"/>
            </a:xfrm>
          </p:grpSpPr>
          <p:sp>
            <p:nvSpPr>
              <p:cNvPr id="9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0" name="직선 연결선 5"/>
              <p:cNvCxnSpPr>
                <a:stCxn id="9" idx="1"/>
                <a:endCxn id="9" idx="3"/>
              </p:cNvCxnSpPr>
              <p:nvPr/>
            </p:nvCxnSpPr>
            <p:spPr>
              <a:xfrm>
                <a:off x="-1273" y="6477728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  <p:grpSp>
          <p:nvGrpSpPr>
            <p:cNvPr id="119" name="กลุ่ม 118"/>
            <p:cNvGrpSpPr/>
            <p:nvPr/>
          </p:nvGrpSpPr>
          <p:grpSpPr>
            <a:xfrm>
              <a:off x="6600213" y="1050362"/>
              <a:ext cx="7079274" cy="127601"/>
              <a:chOff x="-1273" y="6102117"/>
              <a:chExt cx="12192000" cy="751216"/>
            </a:xfrm>
          </p:grpSpPr>
          <p:sp>
            <p:nvSpPr>
              <p:cNvPr id="120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21" name="직선 연결선 5"/>
              <p:cNvCxnSpPr>
                <a:stCxn id="120" idx="1"/>
                <a:endCxn id="120" idx="3"/>
              </p:cNvCxnSpPr>
              <p:nvPr/>
            </p:nvCxnSpPr>
            <p:spPr>
              <a:xfrm>
                <a:off x="-1273" y="6477725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</p:grpSp>
      <p:graphicFrame>
        <p:nvGraphicFramePr>
          <p:cNvPr id="313" name="ตาราง 312"/>
          <p:cNvGraphicFramePr>
            <a:graphicFrameLocks noGrp="1"/>
          </p:cNvGraphicFramePr>
          <p:nvPr/>
        </p:nvGraphicFramePr>
        <p:xfrm>
          <a:off x="4549600" y="2687731"/>
          <a:ext cx="3131843" cy="21646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7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179"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ช่วงเวลา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ถนนที่เกิดเหตุ (ร้อยละ)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1B5AC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ทล.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ทช.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00.01 - 03.00</a:t>
                      </a:r>
                      <a:endParaRPr lang="en-US" sz="1000" b="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03.01 - 06.00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06.01 - 09.00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09.01 - 12.00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12.01 - 15.00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15.01 - 18.00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18.01 - 21.00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21.01 - 24.00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th-TH" sz="1000" b="1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000" b="1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270210" y="781393"/>
          <a:ext cx="4891575" cy="16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8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4 ม.ค. 66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สะสม 4 วัน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1" kern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อุบัติเหตุ</a:t>
                      </a: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(ครั้ง)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บาดเจ็บ (คน)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เสียชีวิต (ราย)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220217" y="2721505"/>
          <a:ext cx="3290341" cy="21565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4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254">
                <a:tc gridSpan="5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ยานพาหนะ  (จำนวน)</a:t>
                      </a:r>
                    </a:p>
                  </a:txBody>
                  <a:tcPr marL="65314" marR="65314" marT="32657" marB="3265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altLang="th-TH" sz="17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จักรยานยนต์</a:t>
                      </a:r>
                      <a:endParaRPr lang="th-TH" alt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</a:t>
                      </a:r>
                      <a:r>
                        <a:rPr lang="th-TH" sz="1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8 .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600" b="1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90000"/>
                        </a:lnSpc>
                      </a:pPr>
                      <a:endParaRPr lang="th-TH" sz="1400" b="1" kern="700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329">
                <a:tc gridSpan="5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th-TH" sz="1000" spc="-40" baseline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*ยานพาหนะอื่นๆ (เช่น .............................ฯลฯ) จำนวน.....คัน ร้อยละ.....</a:t>
                      </a:r>
                    </a:p>
                  </a:txBody>
                  <a:tcPr marL="65314" marR="65314" marT="32657" marB="3265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6204294" y="788272"/>
          <a:ext cx="4710921" cy="17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323">
                <a:tc>
                  <a:txBody>
                    <a:bodyPr/>
                    <a:lstStyle/>
                    <a:p>
                      <a:endParaRPr lang="th-TH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การเสียชีวิต</a:t>
                      </a:r>
                    </a:p>
                  </a:txBody>
                  <a:tcPr marL="65314" marR="65314" marT="32657" marB="32657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3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ตัดหน้ากระชั้นชิด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ขับรถเร็ว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 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207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ทัศนวิสัยไม่ดี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ๆ (ขับรถย้อนศร)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</a:t>
                      </a:r>
                      <a:r>
                        <a:rPr lang="th-TH" sz="1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ๆ (หลับใน)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565">
                <a:tc gridSpan="5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 </a:t>
                      </a:r>
                      <a:r>
                        <a:rPr lang="en-US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1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 1 ครั้ง อาจมีสาเหตุมากกว่า 1 สาเหตุ </a:t>
                      </a:r>
                    </a:p>
                  </a:txBody>
                  <a:tcPr marL="65314" marR="65314" marT="32657" marB="3265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3" name="กลุ่ม 22"/>
          <p:cNvGrpSpPr/>
          <p:nvPr/>
        </p:nvGrpSpPr>
        <p:grpSpPr>
          <a:xfrm>
            <a:off x="1181384" y="-6385"/>
            <a:ext cx="9369874" cy="804946"/>
            <a:chOff x="675765" y="-57067"/>
            <a:chExt cx="11795960" cy="1126924"/>
          </a:xfrm>
        </p:grpSpPr>
        <p:sp>
          <p:nvSpPr>
            <p:cNvPr id="25" name="กล่องข้อความ 3"/>
            <p:cNvSpPr txBox="1"/>
            <p:nvPr/>
          </p:nvSpPr>
          <p:spPr>
            <a:xfrm>
              <a:off x="675765" y="-57067"/>
              <a:ext cx="11795960" cy="6217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สถิติอุบัติเหตุทางถนนช่วงควบคุมเข้มข้นเทศกาลปีใหม่ 2566  (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+mn-ea"/>
                </a:rPr>
                <a:t>ระหว่างวันที่ 29 ธันวาคม 2565 – 4 มกราคม 2566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4506723" y="286084"/>
              <a:ext cx="4300889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rgbClr val="00206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สำนักงานป้องกันและบรรเทาสาธารณภัยจังหวัดระยอง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5112713" y="571285"/>
              <a:ext cx="2557285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ประจำวันที่ 4  มกราคม  2566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/>
        </p:nvGraphicFramePr>
        <p:xfrm>
          <a:off x="1220218" y="4927359"/>
          <a:ext cx="2120847" cy="18774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992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7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9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       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0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68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21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514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80240" y="4908080"/>
          <a:ext cx="2127217" cy="18701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8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ผู้บาดเจ็บสูงสุด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39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8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5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530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/>
        </p:nvGraphicFramePr>
        <p:xfrm>
          <a:off x="5532241" y="4886599"/>
          <a:ext cx="2156797" cy="19131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ผู้เสียชีวิตสูงสุด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4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62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382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" name="กล่องข้อความ 33"/>
          <p:cNvSpPr txBox="1"/>
          <p:nvPr/>
        </p:nvSpPr>
        <p:spPr>
          <a:xfrm>
            <a:off x="8207952" y="499625"/>
            <a:ext cx="2676092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 ณ วันที่ 5 มกราคม 2566 เวลา 00.00 น.</a:t>
            </a:r>
          </a:p>
        </p:txBody>
      </p:sp>
      <p:graphicFrame>
        <p:nvGraphicFramePr>
          <p:cNvPr id="24" name="ตาราง 5"/>
          <p:cNvGraphicFramePr>
            <a:graphicFrameLocks noGrp="1"/>
          </p:cNvGraphicFramePr>
          <p:nvPr/>
        </p:nvGraphicFramePr>
        <p:xfrm>
          <a:off x="7776567" y="2542977"/>
          <a:ext cx="3138646" cy="4318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4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4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บริเวณจุดเกิดเหตุ</a:t>
                      </a:r>
                    </a:p>
                  </a:txBody>
                  <a:tcPr marL="65314" marR="65314" marT="32657" marB="3265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65314" marR="65314" marT="32657" marB="326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5314" marR="65314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ทางโค้งปกติ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ทางโค้งหักศอก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ทางแยก </a:t>
                      </a:r>
                      <a:r>
                        <a:rPr lang="th-TH" sz="11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(สีแยกไฟแดง)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จุดกลับรถ (ทางลอด)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ทางรถจักรยานยนต์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ทางคนเดินเท้า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ทางม้าลาย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วงเวียน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ทางขึ้นเขา/ลาดชัน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ทางขึ้นเนิน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สะพาน/เชิงสะพาน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5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(ถูกกฎหมาย) </a:t>
                      </a:r>
                      <a:endParaRPr lang="th-TH" sz="1100" spc="-5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4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(ทางลักผ่าน) </a:t>
                      </a:r>
                      <a:endParaRPr lang="th-TH" sz="1100" spc="-4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มีการเปลี่ยนช่องจราจร </a:t>
                      </a:r>
                      <a:endParaRPr lang="th-TH" sz="11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ทางตรงมีทางแยกเข้าถนน</a:t>
                      </a:r>
                      <a:r>
                        <a:rPr lang="th-TH" sz="110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สายรอง(ซอย)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E9AC9F6E-4FC0-8E81-72EE-1578C115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021C6522-659F-25C8-F981-8E99F658EBD7}"/>
              </a:ext>
            </a:extLst>
          </p:cNvPr>
          <p:cNvSpPr/>
          <p:nvPr/>
        </p:nvSpPr>
        <p:spPr>
          <a:xfrm>
            <a:off x="0" y="1971400"/>
            <a:ext cx="12192000" cy="2795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DC83BD-D5D3-F5EB-BF68-797EF5BE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762"/>
            <a:ext cx="12192000" cy="69969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3929AC2A-2AAE-6993-0C33-1D6016B27A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43" t="22285" r="20422" b="4879"/>
          <a:stretch/>
        </p:blipFill>
        <p:spPr>
          <a:xfrm>
            <a:off x="1640742" y="215663"/>
            <a:ext cx="9139104" cy="64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DE176E4-33DC-533B-5E59-2ED4A804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6EEBA52E-F196-CA7B-5DB0-442F8EF7EB3E}"/>
              </a:ext>
            </a:extLst>
          </p:cNvPr>
          <p:cNvSpPr txBox="1"/>
          <p:nvPr/>
        </p:nvSpPr>
        <p:spPr>
          <a:xfrm>
            <a:off x="1570038" y="71438"/>
            <a:ext cx="9097962" cy="9398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h-TH" dirty="0"/>
          </a:p>
        </p:txBody>
      </p:sp>
      <p:sp>
        <p:nvSpPr>
          <p:cNvPr id="11" name="Google Shape;296;p18">
            <a:extLst>
              <a:ext uri="{FF2B5EF4-FFF2-40B4-BE49-F238E27FC236}">
                <a16:creationId xmlns:a16="http://schemas.microsoft.com/office/drawing/2014/main" xmlns="" id="{3899C3D0-717E-9EAE-E2F4-E23196FECF4D}"/>
              </a:ext>
            </a:extLst>
          </p:cNvPr>
          <p:cNvSpPr txBox="1">
            <a:spLocks/>
          </p:cNvSpPr>
          <p:nvPr/>
        </p:nvSpPr>
        <p:spPr bwMode="auto">
          <a:xfrm>
            <a:off x="0" y="5661025"/>
            <a:ext cx="12192000" cy="6976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  <a:t/>
            </a:r>
            <a:b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</a:br>
            <a: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  <a:t/>
            </a:r>
            <a:b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</a:br>
            <a:endParaRPr lang="th-TH" sz="36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ea typeface="Fira Sans"/>
              <a:cs typeface="TH SarabunIT๙" pitchFamily="34" charset="-34"/>
              <a:sym typeface="Fira Sans"/>
            </a:endParaRPr>
          </a:p>
        </p:txBody>
      </p:sp>
      <p:sp>
        <p:nvSpPr>
          <p:cNvPr id="12" name="Google Shape;296;p18">
            <a:extLst>
              <a:ext uri="{FF2B5EF4-FFF2-40B4-BE49-F238E27FC236}">
                <a16:creationId xmlns:a16="http://schemas.microsoft.com/office/drawing/2014/main" xmlns="" id="{4B74FDCA-5766-8F85-1563-46444832F0D5}"/>
              </a:ext>
            </a:extLst>
          </p:cNvPr>
          <p:cNvSpPr txBox="1">
            <a:spLocks/>
          </p:cNvSpPr>
          <p:nvPr/>
        </p:nvSpPr>
        <p:spPr bwMode="auto">
          <a:xfrm>
            <a:off x="0" y="5919498"/>
            <a:ext cx="12192000" cy="580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  <a:t/>
            </a:r>
            <a:b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</a:br>
            <a: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  <a:t/>
            </a:r>
            <a:b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</a:br>
            <a:endParaRPr lang="th-TH" sz="36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ea typeface="Fira Sans"/>
              <a:cs typeface="TH SarabunIT๙" pitchFamily="34" charset="-34"/>
              <a:sym typeface="Fira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597D16E-1C06-B8BE-A6A7-7997A0C05D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1505" y="153927"/>
            <a:ext cx="8928991" cy="796354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/>
          <a:sp3d/>
        </p:spPr>
        <p:style>
          <a:lnRef idx="0">
            <a:schemeClr val="accent5"/>
          </a:lnRef>
          <a:fillRef idx="1001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31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สรุปข้อมูลอุบัติเหตุทางถนนช่วงเทศกาลสงกรานต์ 2566 จังหวัดระยอง </a:t>
            </a:r>
            <a:r>
              <a:rPr lang="th-TH" sz="23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3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11 – 17 เมษายน 2566 </a:t>
            </a:r>
            <a:r>
              <a:rPr lang="th-TH" sz="2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(แยกรายอำเภอ)</a:t>
            </a:r>
          </a:p>
        </p:txBody>
      </p:sp>
      <p:pic>
        <p:nvPicPr>
          <p:cNvPr id="14344" name="รูปภาพ 1">
            <a:extLst>
              <a:ext uri="{FF2B5EF4-FFF2-40B4-BE49-F238E27FC236}">
                <a16:creationId xmlns:a16="http://schemas.microsoft.com/office/drawing/2014/main" xmlns="" id="{1634E9AD-84C2-12A1-2C64-B7945F41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00144"/>
            <a:ext cx="851853" cy="85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ตาราง 7">
            <a:extLst>
              <a:ext uri="{FF2B5EF4-FFF2-40B4-BE49-F238E27FC236}">
                <a16:creationId xmlns:a16="http://schemas.microsoft.com/office/drawing/2014/main" xmlns="" id="{0A78AD8C-DB08-84F5-EBEA-AF4CDE9CE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82190"/>
              </p:ext>
            </p:extLst>
          </p:nvPr>
        </p:nvGraphicFramePr>
        <p:xfrm>
          <a:off x="1730375" y="2640011"/>
          <a:ext cx="9325324" cy="185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2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5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39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จำนวนครั้งการเกิดอุบัติเหตุสูงสุด 3 ลำดับ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558" marR="73558" marT="36771" marB="36771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จำนวนผู้เสียชีวิตสูงสุด 3 ลำดับ</a:t>
                      </a:r>
                    </a:p>
                  </a:txBody>
                  <a:tcPr marL="73558" marR="73558" marT="36771" marB="36771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จำนวนผู้บาดเจ็บสูงสุด 3 ลำดับ</a:t>
                      </a:r>
                    </a:p>
                  </a:txBody>
                  <a:tcPr marL="73558" marR="73558" marT="36771" marB="36771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991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</a:txBody>
                  <a:tcPr marL="73545" marR="73545" marT="36751" marB="3675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เมืองระยอง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เมืองระยอง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FFFF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3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428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นิคมพัฒนา</a:t>
                      </a:r>
                    </a:p>
                  </a:txBody>
                  <a:tcPr marL="73545" marR="73545" marT="36751" marB="36751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3545" marR="73545" marT="36751" marB="36751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นิคมพัฒนา</a:t>
                      </a:r>
                    </a:p>
                  </a:txBody>
                  <a:tcPr marL="73545" marR="73545" marT="36751" marB="36751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3545" marR="73545" marT="36751" marB="36751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th-TH" sz="1900" b="1" dirty="0">
                        <a:solidFill>
                          <a:srgbClr val="FFC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545" marR="73545" marT="36751" marB="3675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900" b="1" dirty="0">
                        <a:solidFill>
                          <a:srgbClr val="FFC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545" marR="73545" marT="36751" marB="367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4386" name="กลุ่ม 3">
            <a:extLst>
              <a:ext uri="{FF2B5EF4-FFF2-40B4-BE49-F238E27FC236}">
                <a16:creationId xmlns:a16="http://schemas.microsoft.com/office/drawing/2014/main" xmlns="" id="{B46C58DD-DB35-53B8-7176-A1C83DFAB168}"/>
              </a:ext>
            </a:extLst>
          </p:cNvPr>
          <p:cNvGrpSpPr>
            <a:grpSpLocks/>
          </p:cNvGrpSpPr>
          <p:nvPr/>
        </p:nvGrpSpPr>
        <p:grpSpPr bwMode="auto">
          <a:xfrm>
            <a:off x="1093787" y="3417788"/>
            <a:ext cx="430213" cy="1036394"/>
            <a:chOff x="41859" y="5102236"/>
            <a:chExt cx="434378" cy="1306961"/>
          </a:xfrm>
        </p:grpSpPr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xmlns="" id="{E450C60C-D317-00BF-7E5A-63970E23E2F4}"/>
                </a:ext>
              </a:extLst>
            </p:cNvPr>
            <p:cNvSpPr txBox="1"/>
            <p:nvPr/>
          </p:nvSpPr>
          <p:spPr>
            <a:xfrm>
              <a:off x="41859" y="5102236"/>
              <a:ext cx="434378" cy="582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xmlns="" id="{3735EBF7-AA36-1D52-1591-79F47F281CCF}"/>
                </a:ext>
              </a:extLst>
            </p:cNvPr>
            <p:cNvSpPr txBox="1"/>
            <p:nvPr/>
          </p:nvSpPr>
          <p:spPr>
            <a:xfrm>
              <a:off x="41859" y="5827007"/>
              <a:ext cx="434378" cy="582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FFC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</p:grpSp>
      <p:sp>
        <p:nvSpPr>
          <p:cNvPr id="19" name="กล่องข้อความ 2">
            <a:extLst>
              <a:ext uri="{FF2B5EF4-FFF2-40B4-BE49-F238E27FC236}">
                <a16:creationId xmlns:a16="http://schemas.microsoft.com/office/drawing/2014/main" xmlns="" id="{665F91F1-75FF-341B-513C-211CB3058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09" y="4618684"/>
            <a:ext cx="3097212" cy="52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อำเภอที่ไม่เกิดอุบัติเหตุ ได้แก่</a:t>
            </a:r>
          </a:p>
        </p:txBody>
      </p:sp>
      <p:sp>
        <p:nvSpPr>
          <p:cNvPr id="20" name="กล่องข้อความ 4">
            <a:extLst>
              <a:ext uri="{FF2B5EF4-FFF2-40B4-BE49-F238E27FC236}">
                <a16:creationId xmlns:a16="http://schemas.microsoft.com/office/drawing/2014/main" xmlns="" id="{65BE3B8C-DF9F-8242-E546-C61FD7EB2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406" y="4627652"/>
            <a:ext cx="2943225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อำเภอที่ไม่มีผู้เสียชีวิต ได้แก่</a:t>
            </a:r>
          </a:p>
        </p:txBody>
      </p:sp>
      <p:sp>
        <p:nvSpPr>
          <p:cNvPr id="22" name="กล่องข้อความ 6">
            <a:extLst>
              <a:ext uri="{FF2B5EF4-FFF2-40B4-BE49-F238E27FC236}">
                <a16:creationId xmlns:a16="http://schemas.microsoft.com/office/drawing/2014/main" xmlns="" id="{2330D1D2-4F42-D3BD-F3F7-494FA23FF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422" y="5163714"/>
            <a:ext cx="3743325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1. อำเภอบ้านค่าย	2. อำเภอบ้านฉาง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3. อำเภอปลวกแดง   4. อำเภอวังจันทร์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5. อำเภอเขาชะเมา   6. อำเภอเมืองระยอง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7. อำเภอนิคมพัฒนา  8. อำเภอแกลง</a:t>
            </a:r>
          </a:p>
        </p:txBody>
      </p:sp>
      <p:graphicFrame>
        <p:nvGraphicFramePr>
          <p:cNvPr id="23" name="ตาราง 7">
            <a:extLst>
              <a:ext uri="{FF2B5EF4-FFF2-40B4-BE49-F238E27FC236}">
                <a16:creationId xmlns:a16="http://schemas.microsoft.com/office/drawing/2014/main" xmlns="" id="{394003FA-C4DE-E717-4065-ED2551181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17660"/>
              </p:ext>
            </p:extLst>
          </p:nvPr>
        </p:nvGraphicFramePr>
        <p:xfrm>
          <a:off x="7216773" y="1031956"/>
          <a:ext cx="3451227" cy="158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051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จำนวนอุบัติเหตุ</a:t>
                      </a:r>
                    </a:p>
                  </a:txBody>
                  <a:tcPr marL="91454" marR="9145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จำนวนผู้เสียชีวิต</a:t>
                      </a:r>
                    </a:p>
                  </a:txBody>
                  <a:tcPr marL="91454" marR="9145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จำนวนผู้บาดเจ็บ</a:t>
                      </a:r>
                    </a:p>
                  </a:txBody>
                  <a:tcPr marL="91454" marR="91454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959"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1454" marR="9145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1454" marR="9145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1454" marR="9145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405" name="รูปภาพ 1">
            <a:extLst>
              <a:ext uri="{FF2B5EF4-FFF2-40B4-BE49-F238E27FC236}">
                <a16:creationId xmlns:a16="http://schemas.microsoft.com/office/drawing/2014/main" xmlns="" id="{78CC7053-1211-6ECE-0A42-97D624AD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78" y="1079107"/>
            <a:ext cx="2245679" cy="15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กล่องข้อความ 13">
            <a:extLst>
              <a:ext uri="{FF2B5EF4-FFF2-40B4-BE49-F238E27FC236}">
                <a16:creationId xmlns:a16="http://schemas.microsoft.com/office/drawing/2014/main" xmlns="" id="{1DF33267-B269-954E-059A-06180B52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0274"/>
            <a:ext cx="3743325" cy="3397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h-TH" altLang="th-TH" sz="1600" dirty="0">
                <a:solidFill>
                  <a:schemeClr val="bg1"/>
                </a:solidFill>
                <a:cs typeface="Angsana New" panose="02020603050405020304" pitchFamily="18" charset="-34"/>
              </a:rPr>
              <a:t>ข้อมูลโดย : ศูนย์อำนวยการความปลอดภัยทางถนนจังหวัดระยอง</a:t>
            </a:r>
            <a:endParaRPr lang="th-TH" altLang="th-TH" sz="2800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2" name="กล่องข้อความ 4">
            <a:extLst>
              <a:ext uri="{FF2B5EF4-FFF2-40B4-BE49-F238E27FC236}">
                <a16:creationId xmlns:a16="http://schemas.microsoft.com/office/drawing/2014/main" xmlns="" id="{5061DDD1-ECC2-4122-E1BC-6BC0B372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516" y="4582300"/>
            <a:ext cx="2943225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อำเภอที่ไม่มีผู้บาดเจ็บ ได้แก่</a:t>
            </a:r>
          </a:p>
        </p:txBody>
      </p:sp>
      <p:sp>
        <p:nvSpPr>
          <p:cNvPr id="6" name="กล่องข้อความ 6">
            <a:extLst>
              <a:ext uri="{FF2B5EF4-FFF2-40B4-BE49-F238E27FC236}">
                <a16:creationId xmlns:a16="http://schemas.microsoft.com/office/drawing/2014/main" xmlns="" id="{9B68E518-4B13-808C-C5B3-A1749A9F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53" y="5215891"/>
            <a:ext cx="3743325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1. อำเภอบ้านค่าย	2. อำเภอบ้านฉาง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3. อำเภอปลวกแดง   4. อำเภอวังจันทร์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5. อำเภอเขาชะเมา 	6. อำเภอแกลง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F0F1E14-C268-A311-001A-DCA9CB7DC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355" y="5225879"/>
            <a:ext cx="3743325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1. อำเภอบ้านค่าย	2. อำเภอบ้านฉาง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3. อำเภอปลวกแดง   4. อำเภอวังจันทร์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5. อำเภอเขาชะเมา 	6. อำเภอแกลง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937F9034-FEFB-46A3-5D9C-183EDB7DF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A07486AD-1DDA-7A71-6E4B-271D596A1441}"/>
              </a:ext>
            </a:extLst>
          </p:cNvPr>
          <p:cNvSpPr txBox="1"/>
          <p:nvPr/>
        </p:nvSpPr>
        <p:spPr>
          <a:xfrm>
            <a:off x="1451610" y="115888"/>
            <a:ext cx="9108440" cy="125253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h-T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255E4-9518-F8E8-DA67-6E31DF1F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24" y="253723"/>
            <a:ext cx="6604052" cy="9741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ira Sans"/>
                <a:cs typeface="TH SarabunPSK" pitchFamily="34" charset="-34"/>
              </a:rPr>
              <a:t>สรุปข้อมูลอุบัติเหตุทางถนนช่วงเทศกาลปีใหม่ พ.ศ. 2566</a:t>
            </a:r>
            <a:br>
              <a:rPr lang="th-TH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ira Sans"/>
                <a:cs typeface="TH SarabunPSK" pitchFamily="34" charset="-34"/>
              </a:rPr>
            </a:br>
            <a:r>
              <a:rPr lang="th-TH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ira Sans"/>
                <a:cs typeface="TH SarabunPSK" pitchFamily="34" charset="-34"/>
                <a:sym typeface="Fira Sans"/>
              </a:rPr>
              <a:t>ระหว่างวันที่ 11 – 17 เมษายน 2566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xmlns="" id="{F5392D9F-A7DC-C0EF-2221-395B847B7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9652" y="348004"/>
            <a:ext cx="916828" cy="920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5" name="Picture 9" descr="C:\Users\user\Desktop\logo2.jpg">
            <a:extLst>
              <a:ext uri="{FF2B5EF4-FFF2-40B4-BE49-F238E27FC236}">
                <a16:creationId xmlns:a16="http://schemas.microsoft.com/office/drawing/2014/main" xmlns="" id="{3AFEB779-28C7-5050-B41D-1A31D991E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47664"/>
            <a:ext cx="9525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xmlns="" id="{07089F8C-229C-4BD1-AB88-CE5ED90F2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82562"/>
              </p:ext>
            </p:extLst>
          </p:nvPr>
        </p:nvGraphicFramePr>
        <p:xfrm>
          <a:off x="1451610" y="2057958"/>
          <a:ext cx="7645400" cy="4219575"/>
        </p:xfrm>
        <a:graphic>
          <a:graphicData uri="http://schemas.openxmlformats.org/drawingml/2006/table">
            <a:tbl>
              <a:tblPr/>
              <a:tblGrid>
                <a:gridCol w="2028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05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5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เทศกาลปีใหม่</a:t>
                      </a:r>
                      <a:endParaRPr kumimoji="0" lang="en-US" altLang="th-TH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สถิติสะสม 7 วัน</a:t>
                      </a:r>
                      <a:endParaRPr kumimoji="0" lang="en-US" altLang="th-TH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เพิ่มขึ้น/</a:t>
                      </a:r>
                      <a:endParaRPr kumimoji="0" lang="en-US" altLang="th-TH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  <a:endParaRPr kumimoji="0" lang="en-US" altLang="th-TH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1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 2565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(11 – 17 เมษายน 2565)</a:t>
                      </a:r>
                      <a:endParaRPr kumimoji="0" lang="en-US" alt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 2566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(11 – 17 เมษายน 2566)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จำนวนครั้ง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TH SarabunPSK" panose="020B0500040200020003" pitchFamily="34" charset="-34"/>
                        </a:rPr>
                        <a:t>การเกิดอุบัติเหตุ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- 2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ผู้เสียชีวิต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TH SarabunPSK" panose="020B0500040200020003" pitchFamily="34" charset="-34"/>
                        </a:rPr>
                        <a:t>+ 1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ผู้บาดเจ็บ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- 3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ED969806-ED68-CD17-C800-E30656EB80F4}"/>
              </a:ext>
            </a:extLst>
          </p:cNvPr>
          <p:cNvSpPr txBox="1"/>
          <p:nvPr/>
        </p:nvSpPr>
        <p:spPr>
          <a:xfrm>
            <a:off x="2266950" y="1423988"/>
            <a:ext cx="76581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dirty="0"/>
              <a:t>เปรียบเทียบสถิติสะสม 7 วัน เทศกาลสงกรานต์ 2565 กับเทศกาลสงกรานต์ 2566</a:t>
            </a:r>
          </a:p>
        </p:txBody>
      </p:sp>
      <p:sp>
        <p:nvSpPr>
          <p:cNvPr id="9" name="กล่องข้อความ 13">
            <a:extLst>
              <a:ext uri="{FF2B5EF4-FFF2-40B4-BE49-F238E27FC236}">
                <a16:creationId xmlns:a16="http://schemas.microsoft.com/office/drawing/2014/main" xmlns="" id="{BF9DE0F3-F599-A345-4BE0-636A18A4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536" y="6418820"/>
            <a:ext cx="3743325" cy="3397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h-TH" altLang="th-TH" sz="1600" dirty="0">
                <a:solidFill>
                  <a:schemeClr val="bg1"/>
                </a:solidFill>
                <a:cs typeface="Angsana New" panose="02020603050405020304" pitchFamily="18" charset="-34"/>
              </a:rPr>
              <a:t>ข้อมูลโดย : ศูนย์อำนวยการความปลอดภัยทางถนนจังหวัดระยอง</a:t>
            </a:r>
            <a:endParaRPr lang="th-TH" altLang="th-TH" sz="2800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ตาราง 5">
            <a:extLst>
              <a:ext uri="{FF2B5EF4-FFF2-40B4-BE49-F238E27FC236}">
                <a16:creationId xmlns:a16="http://schemas.microsoft.com/office/drawing/2014/main" xmlns="" id="{8B5E41AD-CAF9-667D-3BBA-2F742FFDF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95771"/>
              </p:ext>
            </p:extLst>
          </p:nvPr>
        </p:nvGraphicFramePr>
        <p:xfrm>
          <a:off x="9371296" y="2024914"/>
          <a:ext cx="1173540" cy="423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540">
                  <a:extLst>
                    <a:ext uri="{9D8B030D-6E8A-4147-A177-3AD203B41FA5}">
                      <a16:colId xmlns:a16="http://schemas.microsoft.com/office/drawing/2014/main" xmlns="" val="532929146"/>
                    </a:ext>
                  </a:extLst>
                </a:gridCol>
              </a:tblGrid>
              <a:tr h="2049436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เพิ่มขึ้น/</a:t>
                      </a:r>
                    </a:p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</a:p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786228"/>
                  </a:ext>
                </a:extLst>
              </a:tr>
              <a:tr h="90416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- 40</a:t>
                      </a:r>
                    </a:p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2227809565"/>
                  </a:ext>
                </a:extLst>
              </a:tr>
              <a:tr h="6206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+ 33.33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903073621"/>
                  </a:ext>
                </a:extLst>
              </a:tr>
              <a:tr h="63291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- 100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37858168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07ED5A58-263D-4D57-8DBB-1458ACF7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กล่องข้อความ 13">
            <a:extLst>
              <a:ext uri="{FF2B5EF4-FFF2-40B4-BE49-F238E27FC236}">
                <a16:creationId xmlns:a16="http://schemas.microsoft.com/office/drawing/2014/main" xmlns="" id="{BEBB6A96-07F7-43BA-8CC8-0DE9419A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866" y="6498432"/>
            <a:ext cx="4384675" cy="27781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h-TH" altLang="th-TH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ข้อมูลโดย : ศูนย์อำนวยการความปลอดภัยทางถนนจังหวัดระยอง (ข้อมูล ณ วันที่ 5 มกราคม พ.ศ. 2566)</a:t>
            </a:r>
            <a:endParaRPr lang="th-TH" altLang="th-TH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14848B87-4C92-451A-914F-1A49E0C77FF2}"/>
              </a:ext>
            </a:extLst>
          </p:cNvPr>
          <p:cNvSpPr txBox="1"/>
          <p:nvPr/>
        </p:nvSpPr>
        <p:spPr>
          <a:xfrm>
            <a:off x="4787926" y="1932975"/>
            <a:ext cx="2178050" cy="1754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>
              <a:defRPr/>
            </a:pPr>
            <a:r>
              <a:rPr lang="th-TH" sz="1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จำนวนครั้งการเกิดอุบัติเหตุ จำนวนผู้เสียชีวิต และจำนวนผู้บาดเจ็บ (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admit)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ลดลงไม่น้อย</a:t>
            </a:r>
            <a:r>
              <a:rPr lang="th-TH" b="1" spc="-75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๕ เปอร์เซ็นต์ เมื่อเทียบกับสถิติในช่วงเทศกาล (สงกรานต์) เฉลี่ย ๓ ปีย้อนหลัง</a:t>
            </a:r>
            <a:endParaRPr lang="th-TH" sz="1500" b="1" spc="-75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ลูกศร: ลง 10">
            <a:extLst>
              <a:ext uri="{FF2B5EF4-FFF2-40B4-BE49-F238E27FC236}">
                <a16:creationId xmlns:a16="http://schemas.microsoft.com/office/drawing/2014/main" xmlns="" id="{8A49FF11-05B2-4E3C-9E19-A679C102D895}"/>
              </a:ext>
            </a:extLst>
          </p:cNvPr>
          <p:cNvSpPr/>
          <p:nvPr/>
        </p:nvSpPr>
        <p:spPr>
          <a:xfrm>
            <a:off x="6007100" y="3595689"/>
            <a:ext cx="312738" cy="34448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 dirty="0"/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xmlns="" id="{B1E8BA09-0EF9-452A-844B-A19787AD8856}"/>
              </a:ext>
            </a:extLst>
          </p:cNvPr>
          <p:cNvSpPr/>
          <p:nvPr/>
        </p:nvSpPr>
        <p:spPr>
          <a:xfrm>
            <a:off x="5249888" y="1256805"/>
            <a:ext cx="1254125" cy="60166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62A90908-35C7-4262-A637-8408D24B38F1}"/>
              </a:ext>
            </a:extLst>
          </p:cNvPr>
          <p:cNvSpPr txBox="1"/>
          <p:nvPr/>
        </p:nvSpPr>
        <p:spPr>
          <a:xfrm>
            <a:off x="924141" y="1932975"/>
            <a:ext cx="3325813" cy="106182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spc="-2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ช่วงควบคุมเข้มข้น 7 วัน</a:t>
            </a:r>
          </a:p>
          <a:p>
            <a:pPr algn="ctr">
              <a:defRPr/>
            </a:pPr>
            <a:r>
              <a:rPr lang="th-TH" sz="2400" b="1" spc="-23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spc="-23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(ระหว่างวันที่ 11 - 17 เมษายน 2566)</a:t>
            </a:r>
          </a:p>
          <a:p>
            <a:pPr>
              <a:defRPr/>
            </a:pP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endParaRPr lang="th-TH" sz="15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5">
            <a:extLst>
              <a:ext uri="{FF2B5EF4-FFF2-40B4-BE49-F238E27FC236}">
                <a16:creationId xmlns:a16="http://schemas.microsoft.com/office/drawing/2014/main" xmlns="" id="{EE321738-C8B9-48FF-B7A1-D52E5509A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62138"/>
              </p:ext>
            </p:extLst>
          </p:nvPr>
        </p:nvGraphicFramePr>
        <p:xfrm>
          <a:off x="7606288" y="3956050"/>
          <a:ext cx="3299260" cy="243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6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427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สงกรานต์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</a:txBody>
                  <a:tcPr marL="39654" marR="39654" marT="19831" marB="1983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เพิ่มขึ้น/ลดลง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จากค่าเฉลี่ย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ปี (ย้อนหลัง)</a:t>
                      </a:r>
                    </a:p>
                  </a:txBody>
                  <a:tcPr marL="39654" marR="39654" marT="19831" marB="198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  <a:p>
                      <a:pPr algn="ctr"/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654" marR="39654" marT="19831" marB="19831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73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9654" marR="39654" marT="19831" marB="1983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</a:t>
                      </a:r>
                      <a:r>
                        <a:rPr lang="th-TH" sz="2400" b="1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5.24</a:t>
                      </a:r>
                    </a:p>
                  </a:txBody>
                  <a:tcPr marL="39654" marR="39654" marT="19831" marB="1983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63.59</a:t>
                      </a:r>
                    </a:p>
                  </a:txBody>
                  <a:tcPr marL="39654" marR="39654" marT="19831" marB="198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73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9654" marR="39654" marT="19831" marB="1983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</a:t>
                      </a:r>
                      <a:r>
                        <a:rPr lang="th-TH" sz="2400" b="1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5.39</a:t>
                      </a:r>
                    </a:p>
                  </a:txBody>
                  <a:tcPr marL="39654" marR="39654" marT="19831" marB="1983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-100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654" marR="39654" marT="19831" marB="198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73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39654" marR="39654" marT="19831" marB="1983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th-TH" sz="2400" b="1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- 2.70</a:t>
                      </a:r>
                    </a:p>
                  </a:txBody>
                  <a:tcPr marL="39654" marR="39654" marT="19831" marB="1983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- 47.37</a:t>
                      </a:r>
                    </a:p>
                  </a:txBody>
                  <a:tcPr marL="39654" marR="39654" marT="19831" marB="198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คำบรรยายภาพ: ลูกศรลง 5">
            <a:extLst>
              <a:ext uri="{FF2B5EF4-FFF2-40B4-BE49-F238E27FC236}">
                <a16:creationId xmlns:a16="http://schemas.microsoft.com/office/drawing/2014/main" xmlns="" id="{D33B90C2-AB0C-42CF-9D6D-8F5C433B721A}"/>
              </a:ext>
            </a:extLst>
          </p:cNvPr>
          <p:cNvSpPr/>
          <p:nvPr/>
        </p:nvSpPr>
        <p:spPr>
          <a:xfrm>
            <a:off x="7671126" y="1932975"/>
            <a:ext cx="3160713" cy="1519237"/>
          </a:xfrm>
          <a:prstGeom prst="downArrowCallout">
            <a:avLst/>
          </a:prstGeom>
          <a:solidFill>
            <a:srgbClr val="00B0F0">
              <a:alpha val="50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1BCFC30-969F-4C76-932A-2FFC9EEF8811}"/>
              </a:ext>
            </a:extLst>
          </p:cNvPr>
          <p:cNvSpPr txBox="1"/>
          <p:nvPr/>
        </p:nvSpPr>
        <p:spPr>
          <a:xfrm>
            <a:off x="7633580" y="1954136"/>
            <a:ext cx="3218271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7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เปรียบเทียบเป้าหมาย</a:t>
            </a:r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27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defRPr/>
            </a:pP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จำนวนครั้งการเกิดอุบัติเหตุ </a:t>
            </a:r>
          </a:p>
          <a:p>
            <a:pPr algn="ctr">
              <a:defRPr/>
            </a:pP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จำนวนผู้เสียชีวิต และจำนวนผู้บาดเจ็บ (</a:t>
            </a:r>
            <a:r>
              <a:rPr lang="en-US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admit) </a:t>
            </a:r>
            <a:endParaRPr lang="th-TH" sz="1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ลูกศร: เครื่องหมายบั้ง 11">
            <a:extLst>
              <a:ext uri="{FF2B5EF4-FFF2-40B4-BE49-F238E27FC236}">
                <a16:creationId xmlns:a16="http://schemas.microsoft.com/office/drawing/2014/main" xmlns="" id="{563CFE34-69B0-4B28-A46C-95BF07EEA565}"/>
              </a:ext>
            </a:extLst>
          </p:cNvPr>
          <p:cNvSpPr/>
          <p:nvPr/>
        </p:nvSpPr>
        <p:spPr>
          <a:xfrm rot="5400000">
            <a:off x="9198769" y="3664410"/>
            <a:ext cx="114300" cy="311150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>
              <a:solidFill>
                <a:srgbClr val="FFC000"/>
              </a:solidFill>
            </a:endParaRPr>
          </a:p>
        </p:txBody>
      </p:sp>
      <p:sp>
        <p:nvSpPr>
          <p:cNvPr id="17" name="ลูกศร: เครื่องหมายบั้ง 16">
            <a:extLst>
              <a:ext uri="{FF2B5EF4-FFF2-40B4-BE49-F238E27FC236}">
                <a16:creationId xmlns:a16="http://schemas.microsoft.com/office/drawing/2014/main" xmlns="" id="{B630516A-CD35-4223-AE46-5D66013C7567}"/>
              </a:ext>
            </a:extLst>
          </p:cNvPr>
          <p:cNvSpPr/>
          <p:nvPr/>
        </p:nvSpPr>
        <p:spPr>
          <a:xfrm rot="5400000">
            <a:off x="9208129" y="3554414"/>
            <a:ext cx="114300" cy="196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0B806874-6E96-48FB-ABC7-75AC9F75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87" y="59458"/>
            <a:ext cx="9332025" cy="36599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F082F4E-1F6F-49F7-ADA8-644923C7E079}"/>
              </a:ext>
            </a:extLst>
          </p:cNvPr>
          <p:cNvSpPr txBox="1">
            <a:spLocks/>
          </p:cNvSpPr>
          <p:nvPr/>
        </p:nvSpPr>
        <p:spPr bwMode="auto">
          <a:xfrm>
            <a:off x="1661013" y="160653"/>
            <a:ext cx="8886773" cy="10433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สรุปผลการดำเนินการป้องกันและลดอุบัติเหตุทางถนนช่วงเทศกาล (สงกรานต์) พ.ศ. 2566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2100" b="1" dirty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sz="2550" b="1" dirty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ชีวิตวิถีใหม่ ขับขี่อย่างปลอดภัย ไร้อุบัติเหตุ"</a:t>
            </a:r>
          </a:p>
        </p:txBody>
      </p:sp>
      <p:sp>
        <p:nvSpPr>
          <p:cNvPr id="20" name="ลูกศร: ลง 19">
            <a:extLst>
              <a:ext uri="{FF2B5EF4-FFF2-40B4-BE49-F238E27FC236}">
                <a16:creationId xmlns:a16="http://schemas.microsoft.com/office/drawing/2014/main" xmlns="" id="{9965EA0F-0FBC-24B7-DBE7-F900DC0FD437}"/>
              </a:ext>
            </a:extLst>
          </p:cNvPr>
          <p:cNvSpPr/>
          <p:nvPr/>
        </p:nvSpPr>
        <p:spPr>
          <a:xfrm>
            <a:off x="10905078" y="5098720"/>
            <a:ext cx="1287392" cy="40846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</a:p>
        </p:txBody>
      </p:sp>
      <p:sp>
        <p:nvSpPr>
          <p:cNvPr id="23" name="ลูกศร: ลง 22">
            <a:extLst>
              <a:ext uri="{FF2B5EF4-FFF2-40B4-BE49-F238E27FC236}">
                <a16:creationId xmlns:a16="http://schemas.microsoft.com/office/drawing/2014/main" xmlns="" id="{A8DA5B1A-5F67-5740-F63C-984D3FC099F6}"/>
              </a:ext>
            </a:extLst>
          </p:cNvPr>
          <p:cNvSpPr/>
          <p:nvPr/>
        </p:nvSpPr>
        <p:spPr>
          <a:xfrm>
            <a:off x="10936719" y="5546643"/>
            <a:ext cx="1287392" cy="40846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xmlns="" id="{FB12BD8C-D5EA-C4FF-2B4A-70A94BF52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46728"/>
              </p:ext>
            </p:extLst>
          </p:nvPr>
        </p:nvGraphicFramePr>
        <p:xfrm>
          <a:off x="505429" y="3956050"/>
          <a:ext cx="6730092" cy="2430463"/>
        </p:xfrm>
        <a:graphic>
          <a:graphicData uri="http://schemas.openxmlformats.org/drawingml/2006/table">
            <a:tbl>
              <a:tblPr firstRow="1" firstCol="1" bandRow="1"/>
              <a:tblGrid>
                <a:gridCol w="1086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9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9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3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61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684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สงกรานต์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2565</a:t>
                      </a: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เป้าหมายปี 2566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ลดลงจากค่าเฉลี่ย 3 ปี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 (ต้องไม่เกิน)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จำนวนครั้ง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12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8.67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8.24        (8 ครั้ง)</a:t>
                      </a: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ผู้บาดเจ็บ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5.67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5.39         (5 คน)</a:t>
                      </a: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ผู้เสียชีวิต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5.70        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ราย)</a:t>
                      </a:r>
                    </a:p>
                  </a:txBody>
                  <a:tcPr marL="51431" marR="5143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B63F4549-E0B3-20E6-00A1-0B4A5E38D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510" y="5932579"/>
            <a:ext cx="137171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กลุ่ม 121"/>
          <p:cNvGrpSpPr/>
          <p:nvPr/>
        </p:nvGrpSpPr>
        <p:grpSpPr>
          <a:xfrm>
            <a:off x="1210470" y="699580"/>
            <a:ext cx="9771061" cy="94733"/>
            <a:chOff x="1" y="1045337"/>
            <a:chExt cx="13679486" cy="13262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" y="1045337"/>
              <a:ext cx="7079274" cy="127601"/>
              <a:chOff x="-1273" y="6102117"/>
              <a:chExt cx="12192000" cy="751216"/>
            </a:xfrm>
          </p:grpSpPr>
          <p:sp>
            <p:nvSpPr>
              <p:cNvPr id="9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0" name="직선 연결선 5"/>
              <p:cNvCxnSpPr>
                <a:stCxn id="9" idx="1"/>
                <a:endCxn id="9" idx="3"/>
              </p:cNvCxnSpPr>
              <p:nvPr/>
            </p:nvCxnSpPr>
            <p:spPr>
              <a:xfrm>
                <a:off x="-1273" y="6477728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  <p:grpSp>
          <p:nvGrpSpPr>
            <p:cNvPr id="119" name="กลุ่ม 118"/>
            <p:cNvGrpSpPr/>
            <p:nvPr/>
          </p:nvGrpSpPr>
          <p:grpSpPr>
            <a:xfrm>
              <a:off x="6600213" y="1050362"/>
              <a:ext cx="7079274" cy="127601"/>
              <a:chOff x="-1273" y="6102117"/>
              <a:chExt cx="12192000" cy="751216"/>
            </a:xfrm>
          </p:grpSpPr>
          <p:sp>
            <p:nvSpPr>
              <p:cNvPr id="120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21" name="직선 연결선 5"/>
              <p:cNvCxnSpPr>
                <a:stCxn id="120" idx="1"/>
                <a:endCxn id="120" idx="3"/>
              </p:cNvCxnSpPr>
              <p:nvPr/>
            </p:nvCxnSpPr>
            <p:spPr>
              <a:xfrm>
                <a:off x="-1273" y="6477725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</p:grpSp>
      <p:graphicFrame>
        <p:nvGraphicFramePr>
          <p:cNvPr id="313" name="ตาราง 312"/>
          <p:cNvGraphicFramePr>
            <a:graphicFrameLocks noGrp="1"/>
          </p:cNvGraphicFramePr>
          <p:nvPr/>
        </p:nvGraphicFramePr>
        <p:xfrm>
          <a:off x="4549600" y="2687731"/>
          <a:ext cx="3131843" cy="21646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7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179"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ช่วงเวลา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ถนนที่เกิดเหตุ (ร้อยละ)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1B5AC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ทล.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ทช.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00.01 - 03.00</a:t>
                      </a:r>
                      <a:endParaRPr lang="en-US" sz="1000" b="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03.01 - 06.00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06.01 - 09.00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09.01 - 12.00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12.01 - 15.00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15.01 - 18.00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18.01 - 21.00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21.01 - 24.00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th-TH" sz="1000" b="1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000" b="1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270210" y="781393"/>
          <a:ext cx="4891575" cy="16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8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4 ม.ค. 66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สะสม 4 วัน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1" kern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อุบัติเหตุ</a:t>
                      </a: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(ครั้ง)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บาดเจ็บ (คน)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เสียชีวิต (ราย)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220217" y="2721505"/>
          <a:ext cx="3290341" cy="21565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4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254">
                <a:tc gridSpan="5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ยานพาหนะ  (จำนวน)</a:t>
                      </a:r>
                    </a:p>
                  </a:txBody>
                  <a:tcPr marL="65314" marR="65314" marT="32657" marB="3265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altLang="th-TH" sz="17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จักรยานยนต์</a:t>
                      </a:r>
                      <a:endParaRPr lang="th-TH" alt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</a:t>
                      </a:r>
                      <a:r>
                        <a:rPr lang="th-TH" sz="1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8 .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600" b="1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90000"/>
                        </a:lnSpc>
                      </a:pPr>
                      <a:endParaRPr lang="th-TH" sz="1400" b="1" kern="700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329">
                <a:tc gridSpan="5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th-TH" sz="1000" spc="-40" baseline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*ยานพาหนะอื่นๆ (เช่น .............................ฯลฯ) จำนวน.....คัน ร้อยละ.....</a:t>
                      </a:r>
                    </a:p>
                  </a:txBody>
                  <a:tcPr marL="65314" marR="65314" marT="32657" marB="3265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6204294" y="788272"/>
          <a:ext cx="4710921" cy="17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323">
                <a:tc>
                  <a:txBody>
                    <a:bodyPr/>
                    <a:lstStyle/>
                    <a:p>
                      <a:endParaRPr lang="th-TH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การเสียชีวิต</a:t>
                      </a:r>
                    </a:p>
                  </a:txBody>
                  <a:tcPr marL="65314" marR="65314" marT="32657" marB="32657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3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ตัดหน้ากระชั้นชิด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ขับรถเร็ว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 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207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ทัศนวิสัยไม่ดี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ๆ (ขับรถย้อนศร)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</a:t>
                      </a:r>
                      <a:r>
                        <a:rPr lang="th-TH" sz="1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ๆ (หลับใน)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565">
                <a:tc gridSpan="5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 </a:t>
                      </a:r>
                      <a:r>
                        <a:rPr lang="en-US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1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 1 ครั้ง อาจมีสาเหตุมากกว่า 1 สาเหตุ </a:t>
                      </a:r>
                    </a:p>
                  </a:txBody>
                  <a:tcPr marL="65314" marR="65314" marT="32657" marB="3265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3" name="กลุ่ม 22"/>
          <p:cNvGrpSpPr/>
          <p:nvPr/>
        </p:nvGrpSpPr>
        <p:grpSpPr>
          <a:xfrm>
            <a:off x="1181384" y="-6385"/>
            <a:ext cx="9369874" cy="804946"/>
            <a:chOff x="675765" y="-57067"/>
            <a:chExt cx="11795960" cy="1126924"/>
          </a:xfrm>
        </p:grpSpPr>
        <p:sp>
          <p:nvSpPr>
            <p:cNvPr id="25" name="กล่องข้อความ 3"/>
            <p:cNvSpPr txBox="1"/>
            <p:nvPr/>
          </p:nvSpPr>
          <p:spPr>
            <a:xfrm>
              <a:off x="675765" y="-57067"/>
              <a:ext cx="11795960" cy="6217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สถิติอุบัติเหตุทางถนนช่วงควบคุมเข้มข้นเทศกาลปีใหม่ 2566  (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+mn-ea"/>
                </a:rPr>
                <a:t>ระหว่างวันที่ 29 ธันวาคม 2565 – 4 มกราคม 2566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4506723" y="286084"/>
              <a:ext cx="4300889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rgbClr val="00206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สำนักงานป้องกันและบรรเทาสาธารณภัยจังหวัดระยอง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5112713" y="571285"/>
              <a:ext cx="2557285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ประจำวันที่ 4  มกราคม  2566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/>
        </p:nvGraphicFramePr>
        <p:xfrm>
          <a:off x="1220218" y="4927359"/>
          <a:ext cx="2120847" cy="18774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992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7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9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       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0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68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21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514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80240" y="4908080"/>
          <a:ext cx="2127217" cy="18701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8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ผู้บาดเจ็บสูงสุด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39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8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5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530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/>
        </p:nvGraphicFramePr>
        <p:xfrm>
          <a:off x="5532241" y="4886599"/>
          <a:ext cx="2156797" cy="19131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ผู้เสียชีวิตสูงสุด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4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62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382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" name="กล่องข้อความ 33"/>
          <p:cNvSpPr txBox="1"/>
          <p:nvPr/>
        </p:nvSpPr>
        <p:spPr>
          <a:xfrm>
            <a:off x="8207952" y="499625"/>
            <a:ext cx="2676092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 ณ วันที่ 5 มกราคม 2566 เวลา 00.00 น.</a:t>
            </a:r>
          </a:p>
        </p:txBody>
      </p:sp>
      <p:graphicFrame>
        <p:nvGraphicFramePr>
          <p:cNvPr id="24" name="ตาราง 5"/>
          <p:cNvGraphicFramePr>
            <a:graphicFrameLocks noGrp="1"/>
          </p:cNvGraphicFramePr>
          <p:nvPr/>
        </p:nvGraphicFramePr>
        <p:xfrm>
          <a:off x="7776567" y="2542977"/>
          <a:ext cx="3138646" cy="4318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4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4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บริเวณจุดเกิดเหตุ</a:t>
                      </a:r>
                    </a:p>
                  </a:txBody>
                  <a:tcPr marL="65314" marR="65314" marT="32657" marB="3265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65314" marR="65314" marT="32657" marB="326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5314" marR="65314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ทางโค้งปกติ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ทางโค้งหักศอก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ทางแยก </a:t>
                      </a:r>
                      <a:r>
                        <a:rPr lang="th-TH" sz="11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(สีแยกไฟแดง)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จุดกลับรถ (ทางลอด)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ทางรถจักรยานยนต์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ทางคนเดินเท้า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ทางม้าลาย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วงเวียน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ทางขึ้นเขา/ลาดชัน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ทางขึ้นเนิน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สะพาน/เชิงสะพาน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5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(ถูกกฎหมาย) </a:t>
                      </a:r>
                      <a:endParaRPr lang="th-TH" sz="1100" spc="-5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4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(ทางลักผ่าน) </a:t>
                      </a:r>
                      <a:endParaRPr lang="th-TH" sz="1100" spc="-4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มีการเปลี่ยนช่องจราจร </a:t>
                      </a:r>
                      <a:endParaRPr lang="th-TH" sz="11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ทางตรงมีทางแยกเข้าถนน</a:t>
                      </a:r>
                      <a:r>
                        <a:rPr lang="th-TH" sz="110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สายรอง(ซอย)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E9AC9F6E-4FC0-8E81-72EE-1578C115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78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021C6522-659F-25C8-F981-8E99F658EBD7}"/>
              </a:ext>
            </a:extLst>
          </p:cNvPr>
          <p:cNvSpPr/>
          <p:nvPr/>
        </p:nvSpPr>
        <p:spPr>
          <a:xfrm>
            <a:off x="0" y="1971400"/>
            <a:ext cx="12192000" cy="2795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DC83BD-D5D3-F5EB-BF68-797EF5BE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762"/>
            <a:ext cx="12192000" cy="699697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9A724749-0394-E209-BB39-4A51AABE6D93}"/>
              </a:ext>
            </a:extLst>
          </p:cNvPr>
          <p:cNvSpPr txBox="1"/>
          <p:nvPr/>
        </p:nvSpPr>
        <p:spPr>
          <a:xfrm>
            <a:off x="2777364" y="58861"/>
            <a:ext cx="617791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ผลการเรียกตรวจตามมาตรการ ๑๐ รสขม ปี 2566 กับปี 2565 </a:t>
            </a:r>
            <a:endParaRPr lang="th-TH" sz="2800" b="1" dirty="0"/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xmlns="" id="{9D487533-71AD-4678-34AF-D1ACA91CB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35790"/>
              </p:ext>
            </p:extLst>
          </p:nvPr>
        </p:nvGraphicFramePr>
        <p:xfrm>
          <a:off x="771895" y="883164"/>
          <a:ext cx="10209635" cy="50128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46266">
                  <a:extLst>
                    <a:ext uri="{9D8B030D-6E8A-4147-A177-3AD203B41FA5}">
                      <a16:colId xmlns:a16="http://schemas.microsoft.com/office/drawing/2014/main" xmlns="" val="2145731681"/>
                    </a:ext>
                  </a:extLst>
                </a:gridCol>
                <a:gridCol w="2458192">
                  <a:extLst>
                    <a:ext uri="{9D8B030D-6E8A-4147-A177-3AD203B41FA5}">
                      <a16:colId xmlns:a16="http://schemas.microsoft.com/office/drawing/2014/main" xmlns="" val="2868677081"/>
                    </a:ext>
                  </a:extLst>
                </a:gridCol>
                <a:gridCol w="1375185">
                  <a:extLst>
                    <a:ext uri="{9D8B030D-6E8A-4147-A177-3AD203B41FA5}">
                      <a16:colId xmlns:a16="http://schemas.microsoft.com/office/drawing/2014/main" xmlns="" val="1574988283"/>
                    </a:ext>
                  </a:extLst>
                </a:gridCol>
                <a:gridCol w="2638675">
                  <a:extLst>
                    <a:ext uri="{9D8B030D-6E8A-4147-A177-3AD203B41FA5}">
                      <a16:colId xmlns:a16="http://schemas.microsoft.com/office/drawing/2014/main" xmlns="" val="2520801193"/>
                    </a:ext>
                  </a:extLst>
                </a:gridCol>
                <a:gridCol w="1389413">
                  <a:extLst>
                    <a:ext uri="{9D8B030D-6E8A-4147-A177-3AD203B41FA5}">
                      <a16:colId xmlns:a16="http://schemas.microsoft.com/office/drawing/2014/main" xmlns="" val="730155713"/>
                    </a:ext>
                  </a:extLst>
                </a:gridCol>
                <a:gridCol w="1801904">
                  <a:extLst>
                    <a:ext uri="{9D8B030D-6E8A-4147-A177-3AD203B41FA5}">
                      <a16:colId xmlns:a16="http://schemas.microsoft.com/office/drawing/2014/main" xmlns="" val="2054491419"/>
                    </a:ext>
                  </a:extLst>
                </a:gridCol>
              </a:tblGrid>
              <a:tr h="101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 10 รสขม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– 17 เมษายน 2566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(ยอดสะสม 7 วัน)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เรียกตรวจ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(ราย)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 10 รสขม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– 17 เมษายน 2565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(ยอดสะสม 7 วัน)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เรียกตรวจ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(ราย)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คิดเป็นร้อยละ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(เพิ่มขึ้น) หรือ (ลดลง)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0080676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1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ใช้ความเร็วเกินกฎหมายกำหนด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2,744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ใช้ความเร็วเกินกฎหมายกำหนด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+5,280.39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4801499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2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ขับรถย้อนศร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341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ขับรถย้อนศร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420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-18.8</a:t>
                      </a: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1341905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3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ฝ่าฝืนสัญญาณจราจร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836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ฝ่าฝืนสัญญาณจราจร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344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+143.02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7327867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4.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ไม่มีใบขับขี่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8,953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ไม่มีใบขับขี่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170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-32.02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041547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5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ไม่คาดเข็มขัดนิรภัย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4,987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ไม่คาดเข็มขัดนิรภัย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484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-9.06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490832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6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แซงในที่คับขัน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202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แซงในที่คับขัน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+48.53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5662735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7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เมาสุรา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7,732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เมาสุรา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-3.35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053595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8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ไม่สวมหมวกนิรภัย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3,256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ไม่สวมหมวกนิรภัย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822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-44.07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270927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9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มอเตอร์ไซค์ไม่ปลอดภัย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1,835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มอเตอร์ไซค์ไม่ปลอดภัย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247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+47.15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0521061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 spc="-50">
                          <a:effectLst/>
                        </a:rPr>
                        <a:t>10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ใช้โทรศัพท์เคลื่อนที่ขณะขับรถ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800" b="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664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ใช้โทรศัพท์เคลื่อนที่ขณะขับรถ</a:t>
                      </a:r>
                      <a:endParaRPr lang="en-GB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739</a:t>
                      </a:r>
                      <a:endParaRPr lang="en-GB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D2F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-10.15</a:t>
                      </a:r>
                      <a:endParaRPr lang="en-GB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342607"/>
                  </a:ext>
                </a:extLst>
              </a:tr>
              <a:tr h="341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b="1">
                          <a:effectLst/>
                        </a:rPr>
                        <a:t> </a:t>
                      </a:r>
                      <a:endParaRPr lang="en-GB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31,550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r>
                        <a:rPr lang="en-US" sz="2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413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8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-10.91</a:t>
                      </a:r>
                      <a:endParaRPr lang="en-GB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731" marR="67731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87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-0401-7 创意全国交通安全反思日PPT模板"/>
</p:tagLst>
</file>

<file path=ppt/theme/theme1.xml><?xml version="1.0" encoding="utf-8"?>
<a:theme xmlns:a="http://schemas.openxmlformats.org/drawingml/2006/main" name="AAAAAAAAAAAA）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A4D9"/>
      </a:accent1>
      <a:accent2>
        <a:srgbClr val="70A4D9"/>
      </a:accent2>
      <a:accent3>
        <a:srgbClr val="70A4D9"/>
      </a:accent3>
      <a:accent4>
        <a:srgbClr val="70A4D9"/>
      </a:accent4>
      <a:accent5>
        <a:srgbClr val="70A4D9"/>
      </a:accent5>
      <a:accent6>
        <a:srgbClr val="70A4D9"/>
      </a:accent6>
      <a:hlink>
        <a:srgbClr val="70A4D9"/>
      </a:hlink>
      <a:folHlink>
        <a:srgbClr val="70A4D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2828</Words>
  <Application>Microsoft Office PowerPoint</Application>
  <PresentationFormat>แบบจอกว้าง</PresentationFormat>
  <Paragraphs>965</Paragraphs>
  <Slides>10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25" baseType="lpstr">
      <vt:lpstr>맑은 고딕</vt:lpstr>
      <vt:lpstr>Angsana New</vt:lpstr>
      <vt:lpstr>Arial</vt:lpstr>
      <vt:lpstr>Calibri</vt:lpstr>
      <vt:lpstr>Cordia New</vt:lpstr>
      <vt:lpstr>等线</vt:lpstr>
      <vt:lpstr>等线 Light</vt:lpstr>
      <vt:lpstr>Fira Sans</vt:lpstr>
      <vt:lpstr>Montserrat SemiBold</vt:lpstr>
      <vt:lpstr>Tahoma</vt:lpstr>
      <vt:lpstr>TH SarabunIT๙</vt:lpstr>
      <vt:lpstr>TH SarabunPSK</vt:lpstr>
      <vt:lpstr>Times New Roman</vt:lpstr>
      <vt:lpstr>字魂36号-正文宋楷</vt:lpstr>
      <vt:lpstr>AAAAAAAAAAAA）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สรุปข้อมูลอุบัติเหตุทางถนนช่วงเทศกาลสงกรานต์ 2566 จังหวัดระยอง  วันที่ 11 – 17 เมษายน 2566 (แยกรายอำเภอ)</vt:lpstr>
      <vt:lpstr>สรุปข้อมูลอุบัติเหตุทางถนนช่วงเทศกาลปีใหม่ พ.ศ. 2566 ระหว่างวันที่ 11 – 17 เมษายน 2566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8-0401-7 创意全国交通安全反思日PPT模板</dc:title>
  <dc:creator>Administrator</dc:creator>
  <cp:lastModifiedBy>User</cp:lastModifiedBy>
  <cp:revision>151</cp:revision>
  <cp:lastPrinted>2023-04-18T02:16:58Z</cp:lastPrinted>
  <dcterms:created xsi:type="dcterms:W3CDTF">2019-04-01T08:50:57Z</dcterms:created>
  <dcterms:modified xsi:type="dcterms:W3CDTF">2024-06-11T06:14:11Z</dcterms:modified>
</cp:coreProperties>
</file>